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4"/>
  </p:sldMasterIdLst>
  <p:notesMasterIdLst>
    <p:notesMasterId r:id="rId32"/>
  </p:notesMasterIdLst>
  <p:sldIdLst>
    <p:sldId id="256" r:id="rId5"/>
    <p:sldId id="286" r:id="rId6"/>
    <p:sldId id="287" r:id="rId7"/>
    <p:sldId id="288" r:id="rId8"/>
    <p:sldId id="289" r:id="rId9"/>
    <p:sldId id="313" r:id="rId10"/>
    <p:sldId id="268" r:id="rId11"/>
    <p:sldId id="291" r:id="rId12"/>
    <p:sldId id="296" r:id="rId13"/>
    <p:sldId id="290" r:id="rId14"/>
    <p:sldId id="312" r:id="rId15"/>
    <p:sldId id="292" r:id="rId16"/>
    <p:sldId id="293" r:id="rId17"/>
    <p:sldId id="294" r:id="rId18"/>
    <p:sldId id="297" r:id="rId19"/>
    <p:sldId id="298" r:id="rId20"/>
    <p:sldId id="299" r:id="rId21"/>
    <p:sldId id="300" r:id="rId22"/>
    <p:sldId id="303" r:id="rId23"/>
    <p:sldId id="304" r:id="rId24"/>
    <p:sldId id="307" r:id="rId25"/>
    <p:sldId id="308" r:id="rId26"/>
    <p:sldId id="310" r:id="rId27"/>
    <p:sldId id="257" r:id="rId28"/>
    <p:sldId id="305" r:id="rId29"/>
    <p:sldId id="263" r:id="rId30"/>
    <p:sldId id="278" r:id="rId31"/>
  </p:sldIdLst>
  <p:sldSz cx="9144000" cy="5143500" type="screen16x9"/>
  <p:notesSz cx="6858000" cy="9144000"/>
  <p:embeddedFontLst>
    <p:embeddedFont>
      <p:font typeface="Cabin Condensed SemiBold" panose="020B0604020202020204" charset="0"/>
      <p:regular r:id="rId33"/>
      <p:bold r:id="rId34"/>
    </p:embeddedFont>
    <p:embeddedFont>
      <p:font typeface="Calibri" panose="020F0502020204030204" pitchFamily="34" charset="0"/>
      <p:regular r:id="rId35"/>
      <p:bold r:id="rId36"/>
      <p:italic r:id="rId37"/>
      <p:boldItalic r:id="rId38"/>
    </p:embeddedFont>
    <p:embeddedFont>
      <p:font typeface="News Cycle" panose="020B0604020202020204" charset="2"/>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767A"/>
    <a:srgbClr val="E5F6FA"/>
    <a:srgbClr val="C1D2D7"/>
    <a:srgbClr val="96A2A7"/>
    <a:srgbClr val="AB1638"/>
    <a:srgbClr val="FF6600"/>
    <a:srgbClr val="00A4CA"/>
    <a:srgbClr val="38364D"/>
    <a:srgbClr val="5D6F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1432E1-E4B3-4496-A594-E894B396BCED}">
  <a:tblStyle styleId="{B91432E1-E4B3-4496-A594-E894B396BCE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68" autoAdjust="0"/>
  </p:normalViewPr>
  <p:slideViewPr>
    <p:cSldViewPr snapToGrid="0">
      <p:cViewPr varScale="1">
        <p:scale>
          <a:sx n="113" d="100"/>
          <a:sy n="113" d="100"/>
        </p:scale>
        <p:origin x="58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1179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63411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5026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9107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9501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32059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0428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77559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4198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4612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9699d6a28d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9699d6a28d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5491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1782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52579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920416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4308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2171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5901817" y="742300"/>
            <a:ext cx="3809100" cy="3809100"/>
          </a:xfrm>
          <a:prstGeom prst="chord">
            <a:avLst>
              <a:gd name="adj1" fmla="val 2700000"/>
              <a:gd name="adj2" fmla="val 1890027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855300" y="1991825"/>
            <a:ext cx="4645800" cy="11598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a:endParaRPr/>
          </a:p>
        </p:txBody>
      </p:sp>
      <p:sp>
        <p:nvSpPr>
          <p:cNvPr id="12" name="Google Shape;12;p2"/>
          <p:cNvSpPr/>
          <p:nvPr/>
        </p:nvSpPr>
        <p:spPr>
          <a:xfrm>
            <a:off x="7664350" y="306375"/>
            <a:ext cx="1737000" cy="1737000"/>
          </a:xfrm>
          <a:prstGeom prst="chord">
            <a:avLst>
              <a:gd name="adj1" fmla="val 2700000"/>
              <a:gd name="adj2" fmla="val 18900274"/>
            </a:avLst>
          </a:prstGeom>
          <a:solidFill>
            <a:srgbClr val="00E1FF">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648" y="306375"/>
            <a:ext cx="2950470" cy="710185"/>
          </a:xfrm>
          <a:prstGeom prst="rect">
            <a:avLst/>
          </a:prstGeom>
        </p:spPr>
      </p:pic>
      <p:pic>
        <p:nvPicPr>
          <p:cNvPr id="8" name="Google Shape;19;p3"/>
          <p:cNvPicPr preferRelativeResize="0"/>
          <p:nvPr userDrawn="1"/>
        </p:nvPicPr>
        <p:blipFill rotWithShape="1">
          <a:blip r:embed="rId3">
            <a:alphaModFix/>
          </a:blip>
          <a:srcRect r="3660"/>
          <a:stretch/>
        </p:blipFill>
        <p:spPr>
          <a:xfrm>
            <a:off x="6164275" y="1132750"/>
            <a:ext cx="2979725" cy="3505851"/>
          </a:xfrm>
          <a:prstGeom prst="rect">
            <a:avLst/>
          </a:prstGeom>
          <a:noFill/>
          <a:ln>
            <a:noFill/>
          </a:ln>
          <a:effectLst>
            <a:outerShdw blurRad="28575" dist="28575" algn="bl" rotWithShape="0">
              <a:schemeClr val="dk1">
                <a:alpha val="10000"/>
              </a:scheme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74"/>
        <p:cNvGrpSpPr/>
        <p:nvPr/>
      </p:nvGrpSpPr>
      <p:grpSpPr>
        <a:xfrm>
          <a:off x="0" y="0"/>
          <a:ext cx="0" cy="0"/>
          <a:chOff x="0" y="0"/>
          <a:chExt cx="0" cy="0"/>
        </a:xfrm>
      </p:grpSpPr>
      <p:sp>
        <p:nvSpPr>
          <p:cNvPr id="75" name="Google Shape;75;p9"/>
          <p:cNvSpPr/>
          <p:nvPr/>
        </p:nvSpPr>
        <p:spPr>
          <a:xfrm>
            <a:off x="5901817" y="6788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txBox="1">
            <a:spLocks noGrp="1"/>
          </p:cNvSpPr>
          <p:nvPr>
            <p:ph type="title"/>
          </p:nvPr>
        </p:nvSpPr>
        <p:spPr>
          <a:xfrm>
            <a:off x="895209" y="361975"/>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pic>
        <p:nvPicPr>
          <p:cNvPr id="83" name="Google Shape;83;p9"/>
          <p:cNvPicPr preferRelativeResize="0"/>
          <p:nvPr/>
        </p:nvPicPr>
        <p:blipFill rotWithShape="1">
          <a:blip r:embed="rId2">
            <a:alphaModFix/>
          </a:blip>
          <a:srcRect r="56137"/>
          <a:stretch/>
        </p:blipFill>
        <p:spPr>
          <a:xfrm flipH="1">
            <a:off x="7487167" y="1008955"/>
            <a:ext cx="1482033" cy="3148789"/>
          </a:xfrm>
          <a:prstGeom prst="rect">
            <a:avLst/>
          </a:prstGeom>
          <a:noFill/>
          <a:ln>
            <a:noFill/>
          </a:ln>
          <a:effectLst>
            <a:outerShdw blurRad="28575" dist="28575" algn="bl" rotWithShape="0">
              <a:schemeClr val="dk1">
                <a:alpha val="10000"/>
              </a:schemeClr>
            </a:outerShdw>
          </a:effectLst>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
        <p:nvSpPr>
          <p:cNvPr id="7" name="Google Shape;76;p9"/>
          <p:cNvSpPr/>
          <p:nvPr userDrawn="1"/>
        </p:nvSpPr>
        <p:spPr>
          <a:xfrm>
            <a:off x="7664350" y="2428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userDrawn="1"/>
        </p:nvPicPr>
        <p:blipFill>
          <a:blip r:embed="rId4"/>
          <a:stretch>
            <a:fillRect/>
          </a:stretch>
        </p:blipFill>
        <p:spPr>
          <a:xfrm>
            <a:off x="8058715" y="1012042"/>
            <a:ext cx="809625" cy="685800"/>
          </a:xfrm>
          <a:prstGeom prst="rect">
            <a:avLst/>
          </a:prstGeom>
        </p:spPr>
      </p:pic>
    </p:spTree>
    <p:extLst>
      <p:ext uri="{BB962C8B-B14F-4D97-AF65-F5344CB8AC3E}">
        <p14:creationId xmlns:p14="http://schemas.microsoft.com/office/powerpoint/2010/main" val="2147286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74"/>
        <p:cNvGrpSpPr/>
        <p:nvPr/>
      </p:nvGrpSpPr>
      <p:grpSpPr>
        <a:xfrm>
          <a:off x="0" y="0"/>
          <a:ext cx="0" cy="0"/>
          <a:chOff x="0" y="0"/>
          <a:chExt cx="0" cy="0"/>
        </a:xfrm>
      </p:grpSpPr>
      <p:sp>
        <p:nvSpPr>
          <p:cNvPr id="75" name="Google Shape;75;p9"/>
          <p:cNvSpPr/>
          <p:nvPr/>
        </p:nvSpPr>
        <p:spPr>
          <a:xfrm>
            <a:off x="5901817" y="6788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7664350" y="2428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txBox="1">
            <a:spLocks noGrp="1"/>
          </p:cNvSpPr>
          <p:nvPr>
            <p:ph type="title"/>
          </p:nvPr>
        </p:nvSpPr>
        <p:spPr>
          <a:xfrm>
            <a:off x="895209" y="361975"/>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83" name="Google Shape;83;p9"/>
          <p:cNvPicPr preferRelativeResize="0"/>
          <p:nvPr/>
        </p:nvPicPr>
        <p:blipFill rotWithShape="1">
          <a:blip r:embed="rId2">
            <a:alphaModFix/>
          </a:blip>
          <a:srcRect r="1351"/>
          <a:stretch/>
        </p:blipFill>
        <p:spPr>
          <a:xfrm>
            <a:off x="5810865" y="1069250"/>
            <a:ext cx="3333135" cy="3148789"/>
          </a:xfrm>
          <a:prstGeom prst="rect">
            <a:avLst/>
          </a:prstGeom>
          <a:noFill/>
          <a:ln>
            <a:noFill/>
          </a:ln>
          <a:effectLst>
            <a:outerShdw blurRad="28575" dist="28575" algn="bl" rotWithShape="0">
              <a:schemeClr val="dk1">
                <a:alpha val="10000"/>
              </a:schemeClr>
            </a:outerShdw>
          </a:effectLst>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Tree>
    <p:extLst>
      <p:ext uri="{BB962C8B-B14F-4D97-AF65-F5344CB8AC3E}">
        <p14:creationId xmlns:p14="http://schemas.microsoft.com/office/powerpoint/2010/main" val="3142595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11"/>
          <p:cNvSpPr/>
          <p:nvPr/>
        </p:nvSpPr>
        <p:spPr>
          <a:xfrm>
            <a:off x="5901817" y="6788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a:off x="7664350" y="2428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color">
  <p:cSld name="BLANK_1">
    <p:bg>
      <p:bgPr>
        <a:solidFill>
          <a:schemeClr val="accent1"/>
        </a:solidFill>
        <a:effectLst/>
      </p:bgPr>
    </p:bg>
    <p:spTree>
      <p:nvGrpSpPr>
        <p:cNvPr id="1" name="Shape 97"/>
        <p:cNvGrpSpPr/>
        <p:nvPr/>
      </p:nvGrpSpPr>
      <p:grpSpPr>
        <a:xfrm>
          <a:off x="0" y="0"/>
          <a:ext cx="0" cy="0"/>
          <a:chOff x="0" y="0"/>
          <a:chExt cx="0" cy="0"/>
        </a:xfrm>
      </p:grpSpPr>
      <p:sp>
        <p:nvSpPr>
          <p:cNvPr id="98" name="Google Shape;98;p12"/>
          <p:cNvSpPr/>
          <p:nvPr/>
        </p:nvSpPr>
        <p:spPr>
          <a:xfrm>
            <a:off x="5901817" y="678800"/>
            <a:ext cx="3809100" cy="3809100"/>
          </a:xfrm>
          <a:prstGeom prst="chord">
            <a:avLst>
              <a:gd name="adj1" fmla="val 2700000"/>
              <a:gd name="adj2" fmla="val 1890027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2"/>
          <p:cNvSpPr/>
          <p:nvPr/>
        </p:nvSpPr>
        <p:spPr>
          <a:xfrm>
            <a:off x="7664350" y="242875"/>
            <a:ext cx="1737000" cy="1737000"/>
          </a:xfrm>
          <a:prstGeom prst="chord">
            <a:avLst>
              <a:gd name="adj1" fmla="val 2700000"/>
              <a:gd name="adj2" fmla="val 18900274"/>
            </a:avLst>
          </a:prstGeom>
          <a:solidFill>
            <a:srgbClr val="00E1FF">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color" preserve="1" userDrawn="1">
  <p:cSld name="1_Blank color">
    <p:bg>
      <p:bgPr>
        <a:solidFill>
          <a:schemeClr val="accent1"/>
        </a:solidFill>
        <a:effectLst/>
      </p:bgPr>
    </p:bg>
    <p:spTree>
      <p:nvGrpSpPr>
        <p:cNvPr id="1" name="Shape 97"/>
        <p:cNvGrpSpPr/>
        <p:nvPr/>
      </p:nvGrpSpPr>
      <p:grpSpPr>
        <a:xfrm>
          <a:off x="0" y="0"/>
          <a:ext cx="0" cy="0"/>
          <a:chOff x="0" y="0"/>
          <a:chExt cx="0" cy="0"/>
        </a:xfrm>
      </p:grpSpPr>
      <p:sp>
        <p:nvSpPr>
          <p:cNvPr id="3" name="Oval 2"/>
          <p:cNvSpPr/>
          <p:nvPr userDrawn="1"/>
        </p:nvSpPr>
        <p:spPr>
          <a:xfrm>
            <a:off x="5901817" y="659128"/>
            <a:ext cx="3852000" cy="38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Google Shape;99;p12"/>
          <p:cNvSpPr/>
          <p:nvPr/>
        </p:nvSpPr>
        <p:spPr>
          <a:xfrm>
            <a:off x="7664350" y="242875"/>
            <a:ext cx="1737000" cy="1737000"/>
          </a:xfrm>
          <a:prstGeom prst="chord">
            <a:avLst>
              <a:gd name="adj1" fmla="val 2700000"/>
              <a:gd name="adj2" fmla="val 18900274"/>
            </a:avLst>
          </a:prstGeom>
          <a:solidFill>
            <a:schemeClr val="tx1">
              <a:lumMod val="40000"/>
              <a:lumOff val="60000"/>
              <a:alpha val="22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7;p5"/>
          <p:cNvSpPr txBox="1">
            <a:spLocks noGrp="1"/>
          </p:cNvSpPr>
          <p:nvPr>
            <p:ph type="body" idx="1"/>
          </p:nvPr>
        </p:nvSpPr>
        <p:spPr>
          <a:xfrm>
            <a:off x="855300" y="1261681"/>
            <a:ext cx="4197300"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Clr>
                <a:schemeClr val="accent1">
                  <a:lumMod val="60000"/>
                  <a:lumOff val="40000"/>
                </a:schemeClr>
              </a:buClr>
              <a:buSzPts val="2400"/>
              <a:buChar char="•"/>
              <a:defRPr>
                <a:solidFill>
                  <a:schemeClr val="bg1"/>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2775" y="2261936"/>
            <a:ext cx="2743150" cy="660283"/>
          </a:xfrm>
          <a:prstGeom prst="rect">
            <a:avLst/>
          </a:prstGeom>
        </p:spPr>
      </p:pic>
    </p:spTree>
    <p:extLst>
      <p:ext uri="{BB962C8B-B14F-4D97-AF65-F5344CB8AC3E}">
        <p14:creationId xmlns:p14="http://schemas.microsoft.com/office/powerpoint/2010/main" val="542763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reserve="1" userDrawn="1">
  <p:cSld name="1_Quote">
    <p:bg>
      <p:bgPr>
        <a:solidFill>
          <a:schemeClr val="lt2"/>
        </a:solidFill>
        <a:effectLst/>
      </p:bgPr>
    </p:bg>
    <p:spTree>
      <p:nvGrpSpPr>
        <p:cNvPr id="1" name="Shape 21"/>
        <p:cNvGrpSpPr/>
        <p:nvPr/>
      </p:nvGrpSpPr>
      <p:grpSpPr>
        <a:xfrm>
          <a:off x="0" y="0"/>
          <a:ext cx="0" cy="0"/>
          <a:chOff x="0" y="0"/>
          <a:chExt cx="0" cy="0"/>
        </a:xfrm>
      </p:grpSpPr>
      <p:sp>
        <p:nvSpPr>
          <p:cNvPr id="22" name="Google Shape;22;p4"/>
          <p:cNvSpPr/>
          <p:nvPr/>
        </p:nvSpPr>
        <p:spPr>
          <a:xfrm>
            <a:off x="5901817" y="628000"/>
            <a:ext cx="3809100" cy="3809100"/>
          </a:xfrm>
          <a:prstGeom prst="chord">
            <a:avLst>
              <a:gd name="adj1" fmla="val 2700000"/>
              <a:gd name="adj2" fmla="val 1890027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a:off x="7664350" y="1920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5025" y="4671491"/>
            <a:ext cx="1408000" cy="338909"/>
          </a:xfrm>
          <a:prstGeom prst="rect">
            <a:avLst/>
          </a:prstGeom>
        </p:spPr>
      </p:pic>
      <p:sp>
        <p:nvSpPr>
          <p:cNvPr id="10" name="Google Shape;36;p5"/>
          <p:cNvSpPr txBox="1">
            <a:spLocks noGrp="1"/>
          </p:cNvSpPr>
          <p:nvPr>
            <p:ph type="title"/>
          </p:nvPr>
        </p:nvSpPr>
        <p:spPr>
          <a:xfrm>
            <a:off x="855300" y="422776"/>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11" name="Google Shape;37;p5"/>
          <p:cNvSpPr txBox="1">
            <a:spLocks noGrp="1"/>
          </p:cNvSpPr>
          <p:nvPr>
            <p:ph type="body" idx="1"/>
          </p:nvPr>
        </p:nvSpPr>
        <p:spPr>
          <a:xfrm>
            <a:off x="855300" y="1261681"/>
            <a:ext cx="4736950"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Tree>
    <p:extLst>
      <p:ext uri="{BB962C8B-B14F-4D97-AF65-F5344CB8AC3E}">
        <p14:creationId xmlns:p14="http://schemas.microsoft.com/office/powerpoint/2010/main" val="2332246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reserve="1" userDrawn="1">
  <p:cSld name="1_Quote">
    <p:bg>
      <p:bgPr>
        <a:solidFill>
          <a:schemeClr val="lt2"/>
        </a:solidFill>
        <a:effectLst/>
      </p:bgPr>
    </p:bg>
    <p:spTree>
      <p:nvGrpSpPr>
        <p:cNvPr id="1" name="Shape 21"/>
        <p:cNvGrpSpPr/>
        <p:nvPr/>
      </p:nvGrpSpPr>
      <p:grpSpPr>
        <a:xfrm>
          <a:off x="0" y="0"/>
          <a:ext cx="0" cy="0"/>
          <a:chOff x="0" y="0"/>
          <a:chExt cx="0" cy="0"/>
        </a:xfrm>
      </p:grpSpPr>
      <p:sp>
        <p:nvSpPr>
          <p:cNvPr id="22" name="Google Shape;22;p4"/>
          <p:cNvSpPr/>
          <p:nvPr/>
        </p:nvSpPr>
        <p:spPr>
          <a:xfrm>
            <a:off x="5901817" y="628000"/>
            <a:ext cx="3809100" cy="3809100"/>
          </a:xfrm>
          <a:prstGeom prst="chord">
            <a:avLst>
              <a:gd name="adj1" fmla="val 2700000"/>
              <a:gd name="adj2" fmla="val 1890027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a:off x="7664350" y="1920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5025" y="4671491"/>
            <a:ext cx="1408000" cy="338909"/>
          </a:xfrm>
          <a:prstGeom prst="rect">
            <a:avLst/>
          </a:prstGeom>
        </p:spPr>
      </p:pic>
      <p:sp>
        <p:nvSpPr>
          <p:cNvPr id="10" name="Google Shape;36;p5"/>
          <p:cNvSpPr txBox="1">
            <a:spLocks noGrp="1"/>
          </p:cNvSpPr>
          <p:nvPr>
            <p:ph type="title"/>
          </p:nvPr>
        </p:nvSpPr>
        <p:spPr>
          <a:xfrm>
            <a:off x="855300" y="422776"/>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11" name="Google Shape;37;p5"/>
          <p:cNvSpPr txBox="1">
            <a:spLocks noGrp="1"/>
          </p:cNvSpPr>
          <p:nvPr>
            <p:ph type="body" idx="1"/>
          </p:nvPr>
        </p:nvSpPr>
        <p:spPr>
          <a:xfrm>
            <a:off x="855299" y="1261681"/>
            <a:ext cx="5132905"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pic>
        <p:nvPicPr>
          <p:cNvPr id="8" name="Google Shape;28;p4"/>
          <p:cNvPicPr preferRelativeResize="0"/>
          <p:nvPr userDrawn="1"/>
        </p:nvPicPr>
        <p:blipFill rotWithShape="1">
          <a:blip r:embed="rId3">
            <a:alphaModFix/>
          </a:blip>
          <a:srcRect l="1" r="13376"/>
          <a:stretch/>
        </p:blipFill>
        <p:spPr>
          <a:xfrm>
            <a:off x="6113982" y="1018450"/>
            <a:ext cx="3030014" cy="3505851"/>
          </a:xfrm>
          <a:prstGeom prst="rect">
            <a:avLst/>
          </a:prstGeom>
          <a:noFill/>
          <a:ln>
            <a:noFill/>
          </a:ln>
          <a:effectLst>
            <a:outerShdw blurRad="28575" dist="28575" algn="bl" rotWithShape="0">
              <a:schemeClr val="dk1">
                <a:alpha val="10000"/>
              </a:schemeClr>
            </a:outerShdw>
          </a:effectLst>
        </p:spPr>
      </p:pic>
    </p:spTree>
    <p:extLst>
      <p:ext uri="{BB962C8B-B14F-4D97-AF65-F5344CB8AC3E}">
        <p14:creationId xmlns:p14="http://schemas.microsoft.com/office/powerpoint/2010/main" val="1345367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3" name="Google Shape;33;p5"/>
          <p:cNvGrpSpPr/>
          <p:nvPr/>
        </p:nvGrpSpPr>
        <p:grpSpPr>
          <a:xfrm>
            <a:off x="145809" y="869911"/>
            <a:ext cx="232524" cy="328270"/>
            <a:chOff x="7938657" y="1397104"/>
            <a:chExt cx="323850" cy="457200"/>
          </a:xfrm>
        </p:grpSpPr>
        <p:sp>
          <p:nvSpPr>
            <p:cNvPr id="34" name="Google Shape;34;p5"/>
            <p:cNvSpPr/>
            <p:nvPr/>
          </p:nvSpPr>
          <p:spPr>
            <a:xfrm>
              <a:off x="8081532" y="1397104"/>
              <a:ext cx="57150" cy="57150"/>
            </a:xfrm>
            <a:custGeom>
              <a:avLst/>
              <a:gdLst/>
              <a:ahLst/>
              <a:cxnLst/>
              <a:rect l="l" t="t" r="r" b="b"/>
              <a:pathLst>
                <a:path w="57150" h="57150" extrusionOk="0">
                  <a:moveTo>
                    <a:pt x="57150" y="28575"/>
                  </a:moveTo>
                  <a:cubicBezTo>
                    <a:pt x="57150" y="12764"/>
                    <a:pt x="44387" y="0"/>
                    <a:pt x="28575" y="0"/>
                  </a:cubicBezTo>
                  <a:cubicBezTo>
                    <a:pt x="12764" y="0"/>
                    <a:pt x="0" y="12764"/>
                    <a:pt x="0" y="28575"/>
                  </a:cubicBezTo>
                  <a:lnTo>
                    <a:pt x="0" y="57150"/>
                  </a:lnTo>
                  <a:lnTo>
                    <a:pt x="57150" y="57150"/>
                  </a:lnTo>
                  <a:lnTo>
                    <a:pt x="57150" y="2857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5"/>
            <p:cNvSpPr/>
            <p:nvPr/>
          </p:nvSpPr>
          <p:spPr>
            <a:xfrm>
              <a:off x="7938657" y="1463779"/>
              <a:ext cx="323850" cy="390525"/>
            </a:xfrm>
            <a:custGeom>
              <a:avLst/>
              <a:gdLst/>
              <a:ahLst/>
              <a:cxnLst/>
              <a:rect l="l" t="t" r="r" b="b"/>
              <a:pathLst>
                <a:path w="323850" h="390525" extrusionOk="0">
                  <a:moveTo>
                    <a:pt x="142875" y="180975"/>
                  </a:moveTo>
                  <a:lnTo>
                    <a:pt x="200025" y="180975"/>
                  </a:lnTo>
                  <a:lnTo>
                    <a:pt x="200025" y="161925"/>
                  </a:lnTo>
                  <a:lnTo>
                    <a:pt x="247650" y="161925"/>
                  </a:lnTo>
                  <a:cubicBezTo>
                    <a:pt x="289655" y="161925"/>
                    <a:pt x="323850" y="127730"/>
                    <a:pt x="323850" y="85725"/>
                  </a:cubicBezTo>
                  <a:cubicBezTo>
                    <a:pt x="323850" y="43720"/>
                    <a:pt x="289655" y="9525"/>
                    <a:pt x="247650" y="9525"/>
                  </a:cubicBezTo>
                  <a:lnTo>
                    <a:pt x="110871" y="9525"/>
                  </a:lnTo>
                  <a:cubicBezTo>
                    <a:pt x="104108" y="3620"/>
                    <a:pt x="95345" y="0"/>
                    <a:pt x="85725" y="0"/>
                  </a:cubicBezTo>
                  <a:lnTo>
                    <a:pt x="38100" y="0"/>
                  </a:lnTo>
                  <a:cubicBezTo>
                    <a:pt x="27623" y="0"/>
                    <a:pt x="18098" y="4286"/>
                    <a:pt x="11144" y="11144"/>
                  </a:cubicBezTo>
                  <a:cubicBezTo>
                    <a:pt x="4286" y="18097"/>
                    <a:pt x="0" y="27622"/>
                    <a:pt x="0" y="38100"/>
                  </a:cubicBezTo>
                  <a:cubicBezTo>
                    <a:pt x="0" y="59150"/>
                    <a:pt x="17050" y="76200"/>
                    <a:pt x="38100" y="76200"/>
                  </a:cubicBezTo>
                  <a:lnTo>
                    <a:pt x="85725" y="76200"/>
                  </a:lnTo>
                  <a:cubicBezTo>
                    <a:pt x="95345" y="76200"/>
                    <a:pt x="104108" y="72581"/>
                    <a:pt x="110871" y="66675"/>
                  </a:cubicBezTo>
                  <a:lnTo>
                    <a:pt x="247650" y="66675"/>
                  </a:lnTo>
                  <a:cubicBezTo>
                    <a:pt x="258128" y="66675"/>
                    <a:pt x="266700" y="75248"/>
                    <a:pt x="266700" y="85725"/>
                  </a:cubicBezTo>
                  <a:cubicBezTo>
                    <a:pt x="266700" y="96203"/>
                    <a:pt x="258128" y="104775"/>
                    <a:pt x="247650" y="104775"/>
                  </a:cubicBezTo>
                  <a:lnTo>
                    <a:pt x="200025" y="104775"/>
                  </a:lnTo>
                  <a:lnTo>
                    <a:pt x="200025" y="85725"/>
                  </a:lnTo>
                  <a:lnTo>
                    <a:pt x="142875" y="85725"/>
                  </a:lnTo>
                  <a:lnTo>
                    <a:pt x="142875" y="104775"/>
                  </a:lnTo>
                  <a:lnTo>
                    <a:pt x="114300" y="104775"/>
                  </a:lnTo>
                  <a:cubicBezTo>
                    <a:pt x="72295" y="104775"/>
                    <a:pt x="38100" y="138970"/>
                    <a:pt x="38100" y="180975"/>
                  </a:cubicBezTo>
                  <a:cubicBezTo>
                    <a:pt x="38100" y="222980"/>
                    <a:pt x="72295" y="257175"/>
                    <a:pt x="114300" y="257175"/>
                  </a:cubicBezTo>
                  <a:lnTo>
                    <a:pt x="209550" y="257175"/>
                  </a:lnTo>
                  <a:cubicBezTo>
                    <a:pt x="220028" y="257175"/>
                    <a:pt x="228600" y="265748"/>
                    <a:pt x="228600" y="276225"/>
                  </a:cubicBezTo>
                  <a:cubicBezTo>
                    <a:pt x="228600" y="286703"/>
                    <a:pt x="220028" y="295275"/>
                    <a:pt x="209550" y="295275"/>
                  </a:cubicBezTo>
                  <a:lnTo>
                    <a:pt x="200025" y="295275"/>
                  </a:lnTo>
                  <a:lnTo>
                    <a:pt x="200025" y="276225"/>
                  </a:lnTo>
                  <a:lnTo>
                    <a:pt x="142875" y="276225"/>
                  </a:lnTo>
                  <a:lnTo>
                    <a:pt x="142875" y="295275"/>
                  </a:lnTo>
                  <a:lnTo>
                    <a:pt x="123825" y="295275"/>
                  </a:lnTo>
                  <a:cubicBezTo>
                    <a:pt x="108014" y="295275"/>
                    <a:pt x="95250" y="308039"/>
                    <a:pt x="95250" y="323850"/>
                  </a:cubicBezTo>
                  <a:cubicBezTo>
                    <a:pt x="95250" y="339662"/>
                    <a:pt x="108014" y="352425"/>
                    <a:pt x="123825" y="352425"/>
                  </a:cubicBezTo>
                  <a:lnTo>
                    <a:pt x="142875" y="352425"/>
                  </a:lnTo>
                  <a:lnTo>
                    <a:pt x="142875" y="361950"/>
                  </a:lnTo>
                  <a:cubicBezTo>
                    <a:pt x="142875" y="365284"/>
                    <a:pt x="143447" y="368522"/>
                    <a:pt x="144590" y="371475"/>
                  </a:cubicBezTo>
                  <a:cubicBezTo>
                    <a:pt x="145066" y="372904"/>
                    <a:pt x="145637" y="374237"/>
                    <a:pt x="146304" y="375475"/>
                  </a:cubicBezTo>
                  <a:cubicBezTo>
                    <a:pt x="146590" y="376142"/>
                    <a:pt x="146971" y="376809"/>
                    <a:pt x="147447" y="377381"/>
                  </a:cubicBezTo>
                  <a:cubicBezTo>
                    <a:pt x="147733" y="377857"/>
                    <a:pt x="148019" y="378333"/>
                    <a:pt x="148400" y="378809"/>
                  </a:cubicBezTo>
                  <a:cubicBezTo>
                    <a:pt x="151638" y="383286"/>
                    <a:pt x="156115" y="386715"/>
                    <a:pt x="161354" y="388620"/>
                  </a:cubicBezTo>
                  <a:cubicBezTo>
                    <a:pt x="161830" y="388906"/>
                    <a:pt x="162401" y="389096"/>
                    <a:pt x="162973" y="389192"/>
                  </a:cubicBezTo>
                  <a:cubicBezTo>
                    <a:pt x="163640" y="389477"/>
                    <a:pt x="164306" y="389668"/>
                    <a:pt x="164973" y="389763"/>
                  </a:cubicBezTo>
                  <a:cubicBezTo>
                    <a:pt x="165449" y="389954"/>
                    <a:pt x="166021" y="389954"/>
                    <a:pt x="166592" y="390049"/>
                  </a:cubicBezTo>
                  <a:cubicBezTo>
                    <a:pt x="168212" y="390430"/>
                    <a:pt x="169831" y="390525"/>
                    <a:pt x="171450" y="390525"/>
                  </a:cubicBezTo>
                  <a:cubicBezTo>
                    <a:pt x="173069" y="390525"/>
                    <a:pt x="174689" y="390430"/>
                    <a:pt x="176308" y="390049"/>
                  </a:cubicBezTo>
                  <a:cubicBezTo>
                    <a:pt x="176879" y="389954"/>
                    <a:pt x="177451" y="389954"/>
                    <a:pt x="177927" y="389763"/>
                  </a:cubicBezTo>
                  <a:cubicBezTo>
                    <a:pt x="184690" y="388239"/>
                    <a:pt x="190595" y="384239"/>
                    <a:pt x="194501" y="378809"/>
                  </a:cubicBezTo>
                  <a:cubicBezTo>
                    <a:pt x="194881" y="378333"/>
                    <a:pt x="195167" y="377857"/>
                    <a:pt x="195453" y="377381"/>
                  </a:cubicBezTo>
                  <a:cubicBezTo>
                    <a:pt x="195929" y="376809"/>
                    <a:pt x="196310" y="376142"/>
                    <a:pt x="196596" y="375475"/>
                  </a:cubicBezTo>
                  <a:cubicBezTo>
                    <a:pt x="197263" y="374237"/>
                    <a:pt x="197834" y="372904"/>
                    <a:pt x="198311" y="371475"/>
                  </a:cubicBezTo>
                  <a:cubicBezTo>
                    <a:pt x="199454" y="368522"/>
                    <a:pt x="200025" y="365284"/>
                    <a:pt x="200025" y="361950"/>
                  </a:cubicBezTo>
                  <a:lnTo>
                    <a:pt x="200025" y="352425"/>
                  </a:lnTo>
                  <a:lnTo>
                    <a:pt x="209550" y="352425"/>
                  </a:lnTo>
                  <a:cubicBezTo>
                    <a:pt x="251555" y="352425"/>
                    <a:pt x="285750" y="318230"/>
                    <a:pt x="285750" y="276225"/>
                  </a:cubicBezTo>
                  <a:cubicBezTo>
                    <a:pt x="285750" y="234220"/>
                    <a:pt x="251555" y="200025"/>
                    <a:pt x="209550" y="200025"/>
                  </a:cubicBezTo>
                  <a:lnTo>
                    <a:pt x="114300" y="200025"/>
                  </a:lnTo>
                  <a:cubicBezTo>
                    <a:pt x="103823" y="200025"/>
                    <a:pt x="95250" y="191453"/>
                    <a:pt x="95250" y="180975"/>
                  </a:cubicBezTo>
                  <a:cubicBezTo>
                    <a:pt x="95250" y="170498"/>
                    <a:pt x="103823" y="161925"/>
                    <a:pt x="114300" y="161925"/>
                  </a:cubicBezTo>
                  <a:lnTo>
                    <a:pt x="142875" y="161925"/>
                  </a:lnTo>
                  <a:lnTo>
                    <a:pt x="142875" y="180975"/>
                  </a:lnTo>
                  <a:close/>
                  <a:moveTo>
                    <a:pt x="38100" y="38100"/>
                  </a:moveTo>
                  <a:cubicBezTo>
                    <a:pt x="32861" y="38100"/>
                    <a:pt x="28575" y="33814"/>
                    <a:pt x="28575" y="28575"/>
                  </a:cubicBezTo>
                  <a:cubicBezTo>
                    <a:pt x="28575" y="23336"/>
                    <a:pt x="32861" y="19050"/>
                    <a:pt x="38100" y="19050"/>
                  </a:cubicBezTo>
                  <a:cubicBezTo>
                    <a:pt x="43339" y="19050"/>
                    <a:pt x="47625" y="23336"/>
                    <a:pt x="47625" y="28575"/>
                  </a:cubicBezTo>
                  <a:cubicBezTo>
                    <a:pt x="47625" y="33814"/>
                    <a:pt x="43339" y="38100"/>
                    <a:pt x="38100" y="381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 name="Google Shape;36;p5"/>
          <p:cNvSpPr txBox="1">
            <a:spLocks noGrp="1"/>
          </p:cNvSpPr>
          <p:nvPr>
            <p:ph type="title"/>
          </p:nvPr>
        </p:nvSpPr>
        <p:spPr>
          <a:xfrm>
            <a:off x="855300" y="422776"/>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37" name="Google Shape;37;p5"/>
          <p:cNvSpPr txBox="1">
            <a:spLocks noGrp="1"/>
          </p:cNvSpPr>
          <p:nvPr>
            <p:ph type="body" idx="1"/>
          </p:nvPr>
        </p:nvSpPr>
        <p:spPr>
          <a:xfrm>
            <a:off x="855300" y="1261681"/>
            <a:ext cx="4197300"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grpSp>
        <p:nvGrpSpPr>
          <p:cNvPr id="2" name="Group 1"/>
          <p:cNvGrpSpPr/>
          <p:nvPr userDrawn="1"/>
        </p:nvGrpSpPr>
        <p:grpSpPr>
          <a:xfrm>
            <a:off x="5091259" y="192075"/>
            <a:ext cx="4619658" cy="4344901"/>
            <a:chOff x="5091259" y="192075"/>
            <a:chExt cx="4619658" cy="4344901"/>
          </a:xfrm>
        </p:grpSpPr>
        <p:sp>
          <p:nvSpPr>
            <p:cNvPr id="30" name="Google Shape;30;p5"/>
            <p:cNvSpPr/>
            <p:nvPr/>
          </p:nvSpPr>
          <p:spPr>
            <a:xfrm>
              <a:off x="5901817" y="6280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7664350" y="1920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 name="Google Shape;39;p5"/>
            <p:cNvPicPr preferRelativeResize="0"/>
            <p:nvPr/>
          </p:nvPicPr>
          <p:blipFill rotWithShape="1">
            <a:blip r:embed="rId2">
              <a:alphaModFix/>
            </a:blip>
            <a:srcRect r="2931"/>
            <a:stretch/>
          </p:blipFill>
          <p:spPr>
            <a:xfrm>
              <a:off x="5091259" y="1031125"/>
              <a:ext cx="4052474" cy="3505851"/>
            </a:xfrm>
            <a:prstGeom prst="rect">
              <a:avLst/>
            </a:prstGeom>
            <a:noFill/>
            <a:ln>
              <a:noFill/>
            </a:ln>
            <a:effectLst>
              <a:outerShdw blurRad="28575" dist="28575" algn="bl" rotWithShape="0">
                <a:schemeClr val="dk1">
                  <a:alpha val="10000"/>
                </a:schemeClr>
              </a:outerShdw>
            </a:effectLst>
          </p:spPr>
        </p:pic>
      </p:gr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reserve="1">
  <p:cSld name="1_Title + 1 column">
    <p:spTree>
      <p:nvGrpSpPr>
        <p:cNvPr id="1" name="Shape 29"/>
        <p:cNvGrpSpPr/>
        <p:nvPr/>
      </p:nvGrpSpPr>
      <p:grpSpPr>
        <a:xfrm>
          <a:off x="0" y="0"/>
          <a:ext cx="0" cy="0"/>
          <a:chOff x="0" y="0"/>
          <a:chExt cx="0" cy="0"/>
        </a:xfrm>
      </p:grpSpPr>
      <p:grpSp>
        <p:nvGrpSpPr>
          <p:cNvPr id="33" name="Google Shape;33;p5"/>
          <p:cNvGrpSpPr/>
          <p:nvPr/>
        </p:nvGrpSpPr>
        <p:grpSpPr>
          <a:xfrm>
            <a:off x="145809" y="869911"/>
            <a:ext cx="232524" cy="328270"/>
            <a:chOff x="7938657" y="1397104"/>
            <a:chExt cx="323850" cy="457200"/>
          </a:xfrm>
        </p:grpSpPr>
        <p:sp>
          <p:nvSpPr>
            <p:cNvPr id="34" name="Google Shape;34;p5"/>
            <p:cNvSpPr/>
            <p:nvPr/>
          </p:nvSpPr>
          <p:spPr>
            <a:xfrm>
              <a:off x="8081532" y="1397104"/>
              <a:ext cx="57150" cy="57150"/>
            </a:xfrm>
            <a:custGeom>
              <a:avLst/>
              <a:gdLst/>
              <a:ahLst/>
              <a:cxnLst/>
              <a:rect l="l" t="t" r="r" b="b"/>
              <a:pathLst>
                <a:path w="57150" h="57150" extrusionOk="0">
                  <a:moveTo>
                    <a:pt x="57150" y="28575"/>
                  </a:moveTo>
                  <a:cubicBezTo>
                    <a:pt x="57150" y="12764"/>
                    <a:pt x="44387" y="0"/>
                    <a:pt x="28575" y="0"/>
                  </a:cubicBezTo>
                  <a:cubicBezTo>
                    <a:pt x="12764" y="0"/>
                    <a:pt x="0" y="12764"/>
                    <a:pt x="0" y="28575"/>
                  </a:cubicBezTo>
                  <a:lnTo>
                    <a:pt x="0" y="57150"/>
                  </a:lnTo>
                  <a:lnTo>
                    <a:pt x="57150" y="57150"/>
                  </a:lnTo>
                  <a:lnTo>
                    <a:pt x="57150" y="2857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5"/>
            <p:cNvSpPr/>
            <p:nvPr/>
          </p:nvSpPr>
          <p:spPr>
            <a:xfrm>
              <a:off x="7938657" y="1463779"/>
              <a:ext cx="323850" cy="390525"/>
            </a:xfrm>
            <a:custGeom>
              <a:avLst/>
              <a:gdLst/>
              <a:ahLst/>
              <a:cxnLst/>
              <a:rect l="l" t="t" r="r" b="b"/>
              <a:pathLst>
                <a:path w="323850" h="390525" extrusionOk="0">
                  <a:moveTo>
                    <a:pt x="142875" y="180975"/>
                  </a:moveTo>
                  <a:lnTo>
                    <a:pt x="200025" y="180975"/>
                  </a:lnTo>
                  <a:lnTo>
                    <a:pt x="200025" y="161925"/>
                  </a:lnTo>
                  <a:lnTo>
                    <a:pt x="247650" y="161925"/>
                  </a:lnTo>
                  <a:cubicBezTo>
                    <a:pt x="289655" y="161925"/>
                    <a:pt x="323850" y="127730"/>
                    <a:pt x="323850" y="85725"/>
                  </a:cubicBezTo>
                  <a:cubicBezTo>
                    <a:pt x="323850" y="43720"/>
                    <a:pt x="289655" y="9525"/>
                    <a:pt x="247650" y="9525"/>
                  </a:cubicBezTo>
                  <a:lnTo>
                    <a:pt x="110871" y="9525"/>
                  </a:lnTo>
                  <a:cubicBezTo>
                    <a:pt x="104108" y="3620"/>
                    <a:pt x="95345" y="0"/>
                    <a:pt x="85725" y="0"/>
                  </a:cubicBezTo>
                  <a:lnTo>
                    <a:pt x="38100" y="0"/>
                  </a:lnTo>
                  <a:cubicBezTo>
                    <a:pt x="27623" y="0"/>
                    <a:pt x="18098" y="4286"/>
                    <a:pt x="11144" y="11144"/>
                  </a:cubicBezTo>
                  <a:cubicBezTo>
                    <a:pt x="4286" y="18097"/>
                    <a:pt x="0" y="27622"/>
                    <a:pt x="0" y="38100"/>
                  </a:cubicBezTo>
                  <a:cubicBezTo>
                    <a:pt x="0" y="59150"/>
                    <a:pt x="17050" y="76200"/>
                    <a:pt x="38100" y="76200"/>
                  </a:cubicBezTo>
                  <a:lnTo>
                    <a:pt x="85725" y="76200"/>
                  </a:lnTo>
                  <a:cubicBezTo>
                    <a:pt x="95345" y="76200"/>
                    <a:pt x="104108" y="72581"/>
                    <a:pt x="110871" y="66675"/>
                  </a:cubicBezTo>
                  <a:lnTo>
                    <a:pt x="247650" y="66675"/>
                  </a:lnTo>
                  <a:cubicBezTo>
                    <a:pt x="258128" y="66675"/>
                    <a:pt x="266700" y="75248"/>
                    <a:pt x="266700" y="85725"/>
                  </a:cubicBezTo>
                  <a:cubicBezTo>
                    <a:pt x="266700" y="96203"/>
                    <a:pt x="258128" y="104775"/>
                    <a:pt x="247650" y="104775"/>
                  </a:cubicBezTo>
                  <a:lnTo>
                    <a:pt x="200025" y="104775"/>
                  </a:lnTo>
                  <a:lnTo>
                    <a:pt x="200025" y="85725"/>
                  </a:lnTo>
                  <a:lnTo>
                    <a:pt x="142875" y="85725"/>
                  </a:lnTo>
                  <a:lnTo>
                    <a:pt x="142875" y="104775"/>
                  </a:lnTo>
                  <a:lnTo>
                    <a:pt x="114300" y="104775"/>
                  </a:lnTo>
                  <a:cubicBezTo>
                    <a:pt x="72295" y="104775"/>
                    <a:pt x="38100" y="138970"/>
                    <a:pt x="38100" y="180975"/>
                  </a:cubicBezTo>
                  <a:cubicBezTo>
                    <a:pt x="38100" y="222980"/>
                    <a:pt x="72295" y="257175"/>
                    <a:pt x="114300" y="257175"/>
                  </a:cubicBezTo>
                  <a:lnTo>
                    <a:pt x="209550" y="257175"/>
                  </a:lnTo>
                  <a:cubicBezTo>
                    <a:pt x="220028" y="257175"/>
                    <a:pt x="228600" y="265748"/>
                    <a:pt x="228600" y="276225"/>
                  </a:cubicBezTo>
                  <a:cubicBezTo>
                    <a:pt x="228600" y="286703"/>
                    <a:pt x="220028" y="295275"/>
                    <a:pt x="209550" y="295275"/>
                  </a:cubicBezTo>
                  <a:lnTo>
                    <a:pt x="200025" y="295275"/>
                  </a:lnTo>
                  <a:lnTo>
                    <a:pt x="200025" y="276225"/>
                  </a:lnTo>
                  <a:lnTo>
                    <a:pt x="142875" y="276225"/>
                  </a:lnTo>
                  <a:lnTo>
                    <a:pt x="142875" y="295275"/>
                  </a:lnTo>
                  <a:lnTo>
                    <a:pt x="123825" y="295275"/>
                  </a:lnTo>
                  <a:cubicBezTo>
                    <a:pt x="108014" y="295275"/>
                    <a:pt x="95250" y="308039"/>
                    <a:pt x="95250" y="323850"/>
                  </a:cubicBezTo>
                  <a:cubicBezTo>
                    <a:pt x="95250" y="339662"/>
                    <a:pt x="108014" y="352425"/>
                    <a:pt x="123825" y="352425"/>
                  </a:cubicBezTo>
                  <a:lnTo>
                    <a:pt x="142875" y="352425"/>
                  </a:lnTo>
                  <a:lnTo>
                    <a:pt x="142875" y="361950"/>
                  </a:lnTo>
                  <a:cubicBezTo>
                    <a:pt x="142875" y="365284"/>
                    <a:pt x="143447" y="368522"/>
                    <a:pt x="144590" y="371475"/>
                  </a:cubicBezTo>
                  <a:cubicBezTo>
                    <a:pt x="145066" y="372904"/>
                    <a:pt x="145637" y="374237"/>
                    <a:pt x="146304" y="375475"/>
                  </a:cubicBezTo>
                  <a:cubicBezTo>
                    <a:pt x="146590" y="376142"/>
                    <a:pt x="146971" y="376809"/>
                    <a:pt x="147447" y="377381"/>
                  </a:cubicBezTo>
                  <a:cubicBezTo>
                    <a:pt x="147733" y="377857"/>
                    <a:pt x="148019" y="378333"/>
                    <a:pt x="148400" y="378809"/>
                  </a:cubicBezTo>
                  <a:cubicBezTo>
                    <a:pt x="151638" y="383286"/>
                    <a:pt x="156115" y="386715"/>
                    <a:pt x="161354" y="388620"/>
                  </a:cubicBezTo>
                  <a:cubicBezTo>
                    <a:pt x="161830" y="388906"/>
                    <a:pt x="162401" y="389096"/>
                    <a:pt x="162973" y="389192"/>
                  </a:cubicBezTo>
                  <a:cubicBezTo>
                    <a:pt x="163640" y="389477"/>
                    <a:pt x="164306" y="389668"/>
                    <a:pt x="164973" y="389763"/>
                  </a:cubicBezTo>
                  <a:cubicBezTo>
                    <a:pt x="165449" y="389954"/>
                    <a:pt x="166021" y="389954"/>
                    <a:pt x="166592" y="390049"/>
                  </a:cubicBezTo>
                  <a:cubicBezTo>
                    <a:pt x="168212" y="390430"/>
                    <a:pt x="169831" y="390525"/>
                    <a:pt x="171450" y="390525"/>
                  </a:cubicBezTo>
                  <a:cubicBezTo>
                    <a:pt x="173069" y="390525"/>
                    <a:pt x="174689" y="390430"/>
                    <a:pt x="176308" y="390049"/>
                  </a:cubicBezTo>
                  <a:cubicBezTo>
                    <a:pt x="176879" y="389954"/>
                    <a:pt x="177451" y="389954"/>
                    <a:pt x="177927" y="389763"/>
                  </a:cubicBezTo>
                  <a:cubicBezTo>
                    <a:pt x="184690" y="388239"/>
                    <a:pt x="190595" y="384239"/>
                    <a:pt x="194501" y="378809"/>
                  </a:cubicBezTo>
                  <a:cubicBezTo>
                    <a:pt x="194881" y="378333"/>
                    <a:pt x="195167" y="377857"/>
                    <a:pt x="195453" y="377381"/>
                  </a:cubicBezTo>
                  <a:cubicBezTo>
                    <a:pt x="195929" y="376809"/>
                    <a:pt x="196310" y="376142"/>
                    <a:pt x="196596" y="375475"/>
                  </a:cubicBezTo>
                  <a:cubicBezTo>
                    <a:pt x="197263" y="374237"/>
                    <a:pt x="197834" y="372904"/>
                    <a:pt x="198311" y="371475"/>
                  </a:cubicBezTo>
                  <a:cubicBezTo>
                    <a:pt x="199454" y="368522"/>
                    <a:pt x="200025" y="365284"/>
                    <a:pt x="200025" y="361950"/>
                  </a:cubicBezTo>
                  <a:lnTo>
                    <a:pt x="200025" y="352425"/>
                  </a:lnTo>
                  <a:lnTo>
                    <a:pt x="209550" y="352425"/>
                  </a:lnTo>
                  <a:cubicBezTo>
                    <a:pt x="251555" y="352425"/>
                    <a:pt x="285750" y="318230"/>
                    <a:pt x="285750" y="276225"/>
                  </a:cubicBezTo>
                  <a:cubicBezTo>
                    <a:pt x="285750" y="234220"/>
                    <a:pt x="251555" y="200025"/>
                    <a:pt x="209550" y="200025"/>
                  </a:cubicBezTo>
                  <a:lnTo>
                    <a:pt x="114300" y="200025"/>
                  </a:lnTo>
                  <a:cubicBezTo>
                    <a:pt x="103823" y="200025"/>
                    <a:pt x="95250" y="191453"/>
                    <a:pt x="95250" y="180975"/>
                  </a:cubicBezTo>
                  <a:cubicBezTo>
                    <a:pt x="95250" y="170498"/>
                    <a:pt x="103823" y="161925"/>
                    <a:pt x="114300" y="161925"/>
                  </a:cubicBezTo>
                  <a:lnTo>
                    <a:pt x="142875" y="161925"/>
                  </a:lnTo>
                  <a:lnTo>
                    <a:pt x="142875" y="180975"/>
                  </a:lnTo>
                  <a:close/>
                  <a:moveTo>
                    <a:pt x="38100" y="38100"/>
                  </a:moveTo>
                  <a:cubicBezTo>
                    <a:pt x="32861" y="38100"/>
                    <a:pt x="28575" y="33814"/>
                    <a:pt x="28575" y="28575"/>
                  </a:cubicBezTo>
                  <a:cubicBezTo>
                    <a:pt x="28575" y="23336"/>
                    <a:pt x="32861" y="19050"/>
                    <a:pt x="38100" y="19050"/>
                  </a:cubicBezTo>
                  <a:cubicBezTo>
                    <a:pt x="43339" y="19050"/>
                    <a:pt x="47625" y="23336"/>
                    <a:pt x="47625" y="28575"/>
                  </a:cubicBezTo>
                  <a:cubicBezTo>
                    <a:pt x="47625" y="33814"/>
                    <a:pt x="43339" y="38100"/>
                    <a:pt x="38100" y="381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 name="Google Shape;36;p5"/>
          <p:cNvSpPr txBox="1">
            <a:spLocks noGrp="1"/>
          </p:cNvSpPr>
          <p:nvPr>
            <p:ph type="title"/>
          </p:nvPr>
        </p:nvSpPr>
        <p:spPr>
          <a:xfrm>
            <a:off x="855300" y="422776"/>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37" name="Google Shape;37;p5"/>
          <p:cNvSpPr txBox="1">
            <a:spLocks noGrp="1"/>
          </p:cNvSpPr>
          <p:nvPr>
            <p:ph type="body" idx="1"/>
          </p:nvPr>
        </p:nvSpPr>
        <p:spPr>
          <a:xfrm>
            <a:off x="855300" y="1261681"/>
            <a:ext cx="4197300"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grpSp>
        <p:nvGrpSpPr>
          <p:cNvPr id="2" name="Group 1"/>
          <p:cNvGrpSpPr/>
          <p:nvPr userDrawn="1"/>
        </p:nvGrpSpPr>
        <p:grpSpPr>
          <a:xfrm>
            <a:off x="5091259" y="192075"/>
            <a:ext cx="4619658" cy="4344901"/>
            <a:chOff x="5091259" y="192075"/>
            <a:chExt cx="4619658" cy="4344901"/>
          </a:xfrm>
        </p:grpSpPr>
        <p:sp>
          <p:nvSpPr>
            <p:cNvPr id="30" name="Google Shape;30;p5"/>
            <p:cNvSpPr/>
            <p:nvPr/>
          </p:nvSpPr>
          <p:spPr>
            <a:xfrm>
              <a:off x="5901817" y="6280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7664350" y="1920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 name="Google Shape;39;p5"/>
            <p:cNvPicPr preferRelativeResize="0"/>
            <p:nvPr/>
          </p:nvPicPr>
          <p:blipFill rotWithShape="1">
            <a:blip r:embed="rId2">
              <a:alphaModFix/>
            </a:blip>
            <a:srcRect r="2931"/>
            <a:stretch/>
          </p:blipFill>
          <p:spPr>
            <a:xfrm>
              <a:off x="5091259" y="1031125"/>
              <a:ext cx="4052474" cy="3505851"/>
            </a:xfrm>
            <a:prstGeom prst="rect">
              <a:avLst/>
            </a:prstGeom>
            <a:noFill/>
            <a:ln>
              <a:noFill/>
            </a:ln>
            <a:effectLst>
              <a:outerShdw blurRad="28575" dist="28575" algn="bl" rotWithShape="0">
                <a:schemeClr val="dk1">
                  <a:alpha val="10000"/>
                </a:schemeClr>
              </a:outerShdw>
            </a:effectLst>
          </p:spPr>
        </p:pic>
      </p:gr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Tree>
    <p:extLst>
      <p:ext uri="{BB962C8B-B14F-4D97-AF65-F5344CB8AC3E}">
        <p14:creationId xmlns:p14="http://schemas.microsoft.com/office/powerpoint/2010/main" val="2634021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reserve="1">
  <p:cSld name="1_Title + 2 columns">
    <p:spTree>
      <p:nvGrpSpPr>
        <p:cNvPr id="1" name="Shape 49"/>
        <p:cNvGrpSpPr/>
        <p:nvPr/>
      </p:nvGrpSpPr>
      <p:grpSpPr>
        <a:xfrm>
          <a:off x="0" y="0"/>
          <a:ext cx="0" cy="0"/>
          <a:chOff x="0" y="0"/>
          <a:chExt cx="0" cy="0"/>
        </a:xfrm>
      </p:grpSpPr>
      <p:sp>
        <p:nvSpPr>
          <p:cNvPr id="50" name="Google Shape;50;p7"/>
          <p:cNvSpPr/>
          <p:nvPr/>
        </p:nvSpPr>
        <p:spPr>
          <a:xfrm>
            <a:off x="5901817" y="6661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a:off x="7664350" y="2301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rot="10800000">
            <a:off x="-126749" y="151201"/>
            <a:ext cx="749400" cy="749400"/>
          </a:xfrm>
          <a:prstGeom prst="chord">
            <a:avLst>
              <a:gd name="adj1" fmla="val 2700000"/>
              <a:gd name="adj2" fmla="val 18900274"/>
            </a:avLst>
          </a:prstGeom>
          <a:solidFill>
            <a:schemeClr val="accent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txBox="1">
            <a:spLocks noGrp="1"/>
          </p:cNvSpPr>
          <p:nvPr>
            <p:ph type="title"/>
          </p:nvPr>
        </p:nvSpPr>
        <p:spPr>
          <a:xfrm>
            <a:off x="866969" y="276014"/>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7" name="Google Shape;57;p7"/>
          <p:cNvSpPr txBox="1">
            <a:spLocks noGrp="1"/>
          </p:cNvSpPr>
          <p:nvPr>
            <p:ph type="body" idx="1"/>
          </p:nvPr>
        </p:nvSpPr>
        <p:spPr>
          <a:xfrm>
            <a:off x="855275" y="1353950"/>
            <a:ext cx="2250600" cy="3284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8" name="Google Shape;58;p7"/>
          <p:cNvSpPr txBox="1">
            <a:spLocks noGrp="1"/>
          </p:cNvSpPr>
          <p:nvPr>
            <p:ph type="body" idx="2"/>
          </p:nvPr>
        </p:nvSpPr>
        <p:spPr>
          <a:xfrm>
            <a:off x="3421480" y="1353950"/>
            <a:ext cx="2250600" cy="3284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9" name="Google Shape;59;p7"/>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0" name="Google Shape;60;p7"/>
          <p:cNvPicPr preferRelativeResize="0"/>
          <p:nvPr/>
        </p:nvPicPr>
        <p:blipFill rotWithShape="1">
          <a:blip r:embed="rId2">
            <a:alphaModFix/>
          </a:blip>
          <a:srcRect l="31683" r="1587"/>
          <a:stretch/>
        </p:blipFill>
        <p:spPr>
          <a:xfrm>
            <a:off x="6809874" y="1056550"/>
            <a:ext cx="2334126" cy="3505847"/>
          </a:xfrm>
          <a:prstGeom prst="rect">
            <a:avLst/>
          </a:prstGeom>
          <a:noFill/>
          <a:ln>
            <a:noFill/>
          </a:ln>
          <a:effectLst>
            <a:outerShdw blurRad="28575" dist="28575" algn="bl" rotWithShape="0">
              <a:schemeClr val="dk1">
                <a:alpha val="10000"/>
              </a:schemeClr>
            </a:outerShdw>
          </a:effec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45025" y="4671491"/>
            <a:ext cx="1408000" cy="338909"/>
          </a:xfrm>
          <a:prstGeom prst="rect">
            <a:avLst/>
          </a:prstGeom>
        </p:spPr>
      </p:pic>
    </p:spTree>
    <p:extLst>
      <p:ext uri="{BB962C8B-B14F-4D97-AF65-F5344CB8AC3E}">
        <p14:creationId xmlns:p14="http://schemas.microsoft.com/office/powerpoint/2010/main" val="2009996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9"/>
        <p:cNvGrpSpPr/>
        <p:nvPr/>
      </p:nvGrpSpPr>
      <p:grpSpPr>
        <a:xfrm>
          <a:off x="0" y="0"/>
          <a:ext cx="0" cy="0"/>
          <a:chOff x="0" y="0"/>
          <a:chExt cx="0" cy="0"/>
        </a:xfrm>
      </p:grpSpPr>
      <p:sp>
        <p:nvSpPr>
          <p:cNvPr id="50" name="Google Shape;50;p7"/>
          <p:cNvSpPr/>
          <p:nvPr/>
        </p:nvSpPr>
        <p:spPr>
          <a:xfrm>
            <a:off x="5901817" y="6661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a:off x="7664350" y="2301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txBox="1">
            <a:spLocks noGrp="1"/>
          </p:cNvSpPr>
          <p:nvPr>
            <p:ph type="title"/>
          </p:nvPr>
        </p:nvSpPr>
        <p:spPr>
          <a:xfrm>
            <a:off x="855275" y="447576"/>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7" name="Google Shape;57;p7"/>
          <p:cNvSpPr txBox="1">
            <a:spLocks noGrp="1"/>
          </p:cNvSpPr>
          <p:nvPr>
            <p:ph type="body" idx="1"/>
          </p:nvPr>
        </p:nvSpPr>
        <p:spPr>
          <a:xfrm>
            <a:off x="855275" y="1353950"/>
            <a:ext cx="2250600" cy="3284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8" name="Google Shape;58;p7"/>
          <p:cNvSpPr txBox="1">
            <a:spLocks noGrp="1"/>
          </p:cNvSpPr>
          <p:nvPr>
            <p:ph type="body" idx="2"/>
          </p:nvPr>
        </p:nvSpPr>
        <p:spPr>
          <a:xfrm>
            <a:off x="3421480" y="1353950"/>
            <a:ext cx="2250600" cy="3284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dirty="0"/>
          </a:p>
        </p:txBody>
      </p:sp>
      <p:sp>
        <p:nvSpPr>
          <p:cNvPr id="59" name="Google Shape;59;p7"/>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0" name="Google Shape;60;p7"/>
          <p:cNvPicPr preferRelativeResize="0"/>
          <p:nvPr/>
        </p:nvPicPr>
        <p:blipFill rotWithShape="1">
          <a:blip r:embed="rId2">
            <a:alphaModFix/>
          </a:blip>
          <a:srcRect l="1587" r="13133"/>
          <a:stretch/>
        </p:blipFill>
        <p:spPr>
          <a:xfrm>
            <a:off x="6172854" y="969353"/>
            <a:ext cx="2982991" cy="3505847"/>
          </a:xfrm>
          <a:prstGeom prst="rect">
            <a:avLst/>
          </a:prstGeom>
          <a:noFill/>
          <a:ln>
            <a:noFill/>
          </a:ln>
          <a:effectLst>
            <a:outerShdw blurRad="28575" dist="28575" algn="bl" rotWithShape="0">
              <a:schemeClr val="dk1">
                <a:alpha val="10000"/>
              </a:schemeClr>
            </a:outerShdw>
          </a:effec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45025" y="4671491"/>
            <a:ext cx="1408000" cy="33890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9"/>
          <p:cNvSpPr/>
          <p:nvPr/>
        </p:nvSpPr>
        <p:spPr>
          <a:xfrm>
            <a:off x="5901817" y="6788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7664350" y="2428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txBox="1">
            <a:spLocks noGrp="1"/>
          </p:cNvSpPr>
          <p:nvPr>
            <p:ph type="title"/>
          </p:nvPr>
        </p:nvSpPr>
        <p:spPr>
          <a:xfrm>
            <a:off x="895209" y="361975"/>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pic>
        <p:nvPicPr>
          <p:cNvPr id="12" name="Google Shape;73;p8"/>
          <p:cNvPicPr preferRelativeResize="0"/>
          <p:nvPr userDrawn="1"/>
        </p:nvPicPr>
        <p:blipFill rotWithShape="1">
          <a:blip r:embed="rId3">
            <a:alphaModFix/>
          </a:blip>
          <a:srcRect r="3660"/>
          <a:stretch/>
        </p:blipFill>
        <p:spPr>
          <a:xfrm>
            <a:off x="6164275" y="1043542"/>
            <a:ext cx="2979725" cy="3505851"/>
          </a:xfrm>
          <a:prstGeom prst="rect">
            <a:avLst/>
          </a:prstGeom>
          <a:noFill/>
          <a:ln>
            <a:noFill/>
          </a:ln>
          <a:effectLst>
            <a:outerShdw blurRad="28575" dist="28575" algn="bl" rotWithShape="0">
              <a:schemeClr val="dk1">
                <a:alpha val="10000"/>
              </a:schemeClr>
            </a:out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74"/>
        <p:cNvGrpSpPr/>
        <p:nvPr/>
      </p:nvGrpSpPr>
      <p:grpSpPr>
        <a:xfrm>
          <a:off x="0" y="0"/>
          <a:ext cx="0" cy="0"/>
          <a:chOff x="0" y="0"/>
          <a:chExt cx="0" cy="0"/>
        </a:xfrm>
      </p:grpSpPr>
      <p:sp>
        <p:nvSpPr>
          <p:cNvPr id="75" name="Google Shape;75;p9"/>
          <p:cNvSpPr/>
          <p:nvPr/>
        </p:nvSpPr>
        <p:spPr>
          <a:xfrm>
            <a:off x="5901817" y="6788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7664350" y="2428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txBox="1">
            <a:spLocks noGrp="1"/>
          </p:cNvSpPr>
          <p:nvPr>
            <p:ph type="title"/>
          </p:nvPr>
        </p:nvSpPr>
        <p:spPr>
          <a:xfrm>
            <a:off x="895209" y="361975"/>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pic>
        <p:nvPicPr>
          <p:cNvPr id="12" name="Google Shape;73;p8"/>
          <p:cNvPicPr preferRelativeResize="0"/>
          <p:nvPr userDrawn="1"/>
        </p:nvPicPr>
        <p:blipFill rotWithShape="1">
          <a:blip r:embed="rId3">
            <a:alphaModFix/>
          </a:blip>
          <a:srcRect l="-1" r="43767"/>
          <a:stretch/>
        </p:blipFill>
        <p:spPr>
          <a:xfrm>
            <a:off x="7404741" y="736675"/>
            <a:ext cx="1739259" cy="3505851"/>
          </a:xfrm>
          <a:prstGeom prst="rect">
            <a:avLst/>
          </a:prstGeom>
          <a:noFill/>
          <a:ln>
            <a:noFill/>
          </a:ln>
          <a:effectLst>
            <a:outerShdw blurRad="28575" dist="28575" algn="bl" rotWithShape="0">
              <a:schemeClr val="dk1">
                <a:alpha val="10000"/>
              </a:schemeClr>
            </a:outerShdw>
          </a:effectLst>
        </p:spPr>
      </p:pic>
    </p:spTree>
    <p:extLst>
      <p:ext uri="{BB962C8B-B14F-4D97-AF65-F5344CB8AC3E}">
        <p14:creationId xmlns:p14="http://schemas.microsoft.com/office/powerpoint/2010/main" val="2355043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659450"/>
            <a:ext cx="6602100" cy="7494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1pPr>
            <a:lvl2pPr lvl="1"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2pPr>
            <a:lvl3pPr lvl="2"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3pPr>
            <a:lvl4pPr lvl="3"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4pPr>
            <a:lvl5pPr lvl="4"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5pPr>
            <a:lvl6pPr lvl="5"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6pPr>
            <a:lvl7pPr lvl="6"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7pPr>
            <a:lvl8pPr lvl="7"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8pPr>
            <a:lvl9pPr lvl="8"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9pPr>
          </a:lstStyle>
          <a:p>
            <a:endParaRPr/>
          </a:p>
        </p:txBody>
      </p:sp>
      <p:sp>
        <p:nvSpPr>
          <p:cNvPr id="7" name="Google Shape;7;p1"/>
          <p:cNvSpPr txBox="1">
            <a:spLocks noGrp="1"/>
          </p:cNvSpPr>
          <p:nvPr>
            <p:ph type="body" idx="1"/>
          </p:nvPr>
        </p:nvSpPr>
        <p:spPr>
          <a:xfrm>
            <a:off x="855300" y="1353948"/>
            <a:ext cx="48441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News Cycle"/>
              <a:buChar char="•"/>
              <a:defRPr sz="2400">
                <a:solidFill>
                  <a:schemeClr val="dk1"/>
                </a:solidFill>
                <a:latin typeface="News Cycle"/>
                <a:ea typeface="News Cycle"/>
                <a:cs typeface="News Cycle"/>
                <a:sym typeface="News Cycle"/>
              </a:defRPr>
            </a:lvl1pPr>
            <a:lvl2pPr marL="914400" lvl="1" indent="-381000" rtl="0">
              <a:lnSpc>
                <a:spcPct val="115000"/>
              </a:lnSpc>
              <a:spcBef>
                <a:spcPts val="0"/>
              </a:spcBef>
              <a:spcAft>
                <a:spcPts val="0"/>
              </a:spcAft>
              <a:buClr>
                <a:schemeClr val="dk2"/>
              </a:buClr>
              <a:buSzPts val="2400"/>
              <a:buFont typeface="News Cycle"/>
              <a:buChar char="•"/>
              <a:defRPr sz="2400">
                <a:solidFill>
                  <a:schemeClr val="dk1"/>
                </a:solidFill>
                <a:latin typeface="News Cycle"/>
                <a:ea typeface="News Cycle"/>
                <a:cs typeface="News Cycle"/>
                <a:sym typeface="News Cycle"/>
              </a:defRPr>
            </a:lvl2pPr>
            <a:lvl3pPr marL="1371600" lvl="2" indent="-381000" rtl="0">
              <a:lnSpc>
                <a:spcPct val="115000"/>
              </a:lnSpc>
              <a:spcBef>
                <a:spcPts val="0"/>
              </a:spcBef>
              <a:spcAft>
                <a:spcPts val="0"/>
              </a:spcAft>
              <a:buClr>
                <a:schemeClr val="lt2"/>
              </a:buClr>
              <a:buSzPts val="2400"/>
              <a:buFont typeface="News Cycle"/>
              <a:buChar char="•"/>
              <a:defRPr sz="2400">
                <a:solidFill>
                  <a:schemeClr val="dk1"/>
                </a:solidFill>
                <a:latin typeface="News Cycle"/>
                <a:ea typeface="News Cycle"/>
                <a:cs typeface="News Cycle"/>
                <a:sym typeface="News Cycle"/>
              </a:defRPr>
            </a:lvl3pPr>
            <a:lvl4pPr marL="1828800" lvl="3" indent="-381000" rtl="0">
              <a:lnSpc>
                <a:spcPct val="115000"/>
              </a:lnSpc>
              <a:spcBef>
                <a:spcPts val="0"/>
              </a:spcBef>
              <a:spcAft>
                <a:spcPts val="0"/>
              </a:spcAft>
              <a:buClr>
                <a:schemeClr val="lt2"/>
              </a:buClr>
              <a:buSzPts val="2400"/>
              <a:buFont typeface="News Cycle"/>
              <a:buChar char="•"/>
              <a:defRPr sz="2400">
                <a:solidFill>
                  <a:schemeClr val="dk1"/>
                </a:solidFill>
                <a:latin typeface="News Cycle"/>
                <a:ea typeface="News Cycle"/>
                <a:cs typeface="News Cycle"/>
                <a:sym typeface="News Cycle"/>
              </a:defRPr>
            </a:lvl4pPr>
            <a:lvl5pPr marL="2286000" lvl="4"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5pPr>
            <a:lvl6pPr marL="2743200" lvl="5"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6pPr>
            <a:lvl7pPr marL="3200400" lvl="6"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7pPr>
            <a:lvl8pPr marL="3657600" lvl="7"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8pPr>
            <a:lvl9pPr marL="4114800" lvl="8"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9pPr>
          </a:lstStyle>
          <a:p>
            <a:endParaRPr/>
          </a:p>
        </p:txBody>
      </p:sp>
      <p:sp>
        <p:nvSpPr>
          <p:cNvPr id="8" name="Google Shape;8;p1"/>
          <p:cNvSpPr txBox="1">
            <a:spLocks noGrp="1"/>
          </p:cNvSpPr>
          <p:nvPr>
            <p:ph type="sldNum" idx="12"/>
          </p:nvPr>
        </p:nvSpPr>
        <p:spPr>
          <a:xfrm>
            <a:off x="8603825" y="4730500"/>
            <a:ext cx="349200" cy="279900"/>
          </a:xfrm>
          <a:prstGeom prst="rect">
            <a:avLst/>
          </a:prstGeom>
          <a:noFill/>
          <a:ln>
            <a:noFill/>
          </a:ln>
        </p:spPr>
        <p:txBody>
          <a:bodyPr spcFirstLastPara="1" wrap="square" lIns="0" tIns="0" rIns="0" bIns="0" anchor="ctr" anchorCtr="0">
            <a:noAutofit/>
          </a:bodyPr>
          <a:lstStyle>
            <a:lvl1pPr lvl="0" algn="r" rtl="0">
              <a:buNone/>
              <a:defRPr sz="1300">
                <a:solidFill>
                  <a:schemeClr val="dk2"/>
                </a:solidFill>
                <a:latin typeface="News Cycle"/>
                <a:ea typeface="News Cycle"/>
                <a:cs typeface="News Cycle"/>
                <a:sym typeface="News Cycle"/>
              </a:defRPr>
            </a:lvl1pPr>
            <a:lvl2pPr lvl="1" algn="r" rtl="0">
              <a:buNone/>
              <a:defRPr sz="1300">
                <a:solidFill>
                  <a:schemeClr val="dk2"/>
                </a:solidFill>
                <a:latin typeface="News Cycle"/>
                <a:ea typeface="News Cycle"/>
                <a:cs typeface="News Cycle"/>
                <a:sym typeface="News Cycle"/>
              </a:defRPr>
            </a:lvl2pPr>
            <a:lvl3pPr lvl="2" algn="r" rtl="0">
              <a:buNone/>
              <a:defRPr sz="1300">
                <a:solidFill>
                  <a:schemeClr val="dk2"/>
                </a:solidFill>
                <a:latin typeface="News Cycle"/>
                <a:ea typeface="News Cycle"/>
                <a:cs typeface="News Cycle"/>
                <a:sym typeface="News Cycle"/>
              </a:defRPr>
            </a:lvl3pPr>
            <a:lvl4pPr lvl="3" algn="r" rtl="0">
              <a:buNone/>
              <a:defRPr sz="1300">
                <a:solidFill>
                  <a:schemeClr val="dk2"/>
                </a:solidFill>
                <a:latin typeface="News Cycle"/>
                <a:ea typeface="News Cycle"/>
                <a:cs typeface="News Cycle"/>
                <a:sym typeface="News Cycle"/>
              </a:defRPr>
            </a:lvl4pPr>
            <a:lvl5pPr lvl="4" algn="r" rtl="0">
              <a:buNone/>
              <a:defRPr sz="1300">
                <a:solidFill>
                  <a:schemeClr val="dk2"/>
                </a:solidFill>
                <a:latin typeface="News Cycle"/>
                <a:ea typeface="News Cycle"/>
                <a:cs typeface="News Cycle"/>
                <a:sym typeface="News Cycle"/>
              </a:defRPr>
            </a:lvl5pPr>
            <a:lvl6pPr lvl="5" algn="r" rtl="0">
              <a:buNone/>
              <a:defRPr sz="1300">
                <a:solidFill>
                  <a:schemeClr val="dk2"/>
                </a:solidFill>
                <a:latin typeface="News Cycle"/>
                <a:ea typeface="News Cycle"/>
                <a:cs typeface="News Cycle"/>
                <a:sym typeface="News Cycle"/>
              </a:defRPr>
            </a:lvl6pPr>
            <a:lvl7pPr lvl="6" algn="r" rtl="0">
              <a:buNone/>
              <a:defRPr sz="1300">
                <a:solidFill>
                  <a:schemeClr val="dk2"/>
                </a:solidFill>
                <a:latin typeface="News Cycle"/>
                <a:ea typeface="News Cycle"/>
                <a:cs typeface="News Cycle"/>
                <a:sym typeface="News Cycle"/>
              </a:defRPr>
            </a:lvl7pPr>
            <a:lvl8pPr lvl="7" algn="r" rtl="0">
              <a:buNone/>
              <a:defRPr sz="1300">
                <a:solidFill>
                  <a:schemeClr val="dk2"/>
                </a:solidFill>
                <a:latin typeface="News Cycle"/>
                <a:ea typeface="News Cycle"/>
                <a:cs typeface="News Cycle"/>
                <a:sym typeface="News Cycle"/>
              </a:defRPr>
            </a:lvl8pPr>
            <a:lvl9pPr lvl="8" algn="r" rtl="0">
              <a:buNone/>
              <a:defRPr sz="1300">
                <a:solidFill>
                  <a:schemeClr val="dk2"/>
                </a:solidFill>
                <a:latin typeface="News Cycle"/>
                <a:ea typeface="News Cycle"/>
                <a:cs typeface="News Cycle"/>
                <a:sym typeface="News Cycl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64" r:id="rId2"/>
    <p:sldLayoutId id="2147483667" r:id="rId3"/>
    <p:sldLayoutId id="2147483651" r:id="rId4"/>
    <p:sldLayoutId id="2147483665" r:id="rId5"/>
    <p:sldLayoutId id="2147483661" r:id="rId6"/>
    <p:sldLayoutId id="2147483653" r:id="rId7"/>
    <p:sldLayoutId id="2147483655" r:id="rId8"/>
    <p:sldLayoutId id="2147483666" r:id="rId9"/>
    <p:sldLayoutId id="2147483662" r:id="rId10"/>
    <p:sldLayoutId id="2147483663" r:id="rId11"/>
    <p:sldLayoutId id="2147483657" r:id="rId12"/>
    <p:sldLayoutId id="2147483658" r:id="rId13"/>
    <p:sldLayoutId id="2147483668" r:id="rId1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https://www.ucat.edu.au/about-ucat/universiti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4"/>
          <p:cNvSpPr txBox="1">
            <a:spLocks noGrp="1"/>
          </p:cNvSpPr>
          <p:nvPr>
            <p:ph type="ctrTitle"/>
          </p:nvPr>
        </p:nvSpPr>
        <p:spPr>
          <a:xfrm>
            <a:off x="855300" y="1991825"/>
            <a:ext cx="4645800" cy="115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UCAT </a:t>
            </a:r>
            <a:r>
              <a:rPr lang="en-AU" dirty="0"/>
              <a:t>ANZ </a:t>
            </a:r>
            <a:r>
              <a:rPr lang="en" dirty="0"/>
              <a:t>2025</a:t>
            </a:r>
            <a:endParaRPr dirty="0"/>
          </a:p>
        </p:txBody>
      </p:sp>
      <p:sp>
        <p:nvSpPr>
          <p:cNvPr id="4" name="Google Shape;134;p17"/>
          <p:cNvSpPr txBox="1">
            <a:spLocks/>
          </p:cNvSpPr>
          <p:nvPr/>
        </p:nvSpPr>
        <p:spPr>
          <a:xfrm>
            <a:off x="855300" y="2976425"/>
            <a:ext cx="4775400" cy="613442"/>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200" dirty="0">
                <a:solidFill>
                  <a:schemeClr val="bg1">
                    <a:lumMod val="85000"/>
                  </a:schemeClr>
                </a:solidFill>
                <a:latin typeface="News Cycle" panose="020B0604020202020204" charset="2"/>
              </a:rPr>
              <a:t>University Clinical Aptitude Test</a:t>
            </a:r>
          </a:p>
          <a:p>
            <a:r>
              <a:rPr lang="en-GB" sz="2200" dirty="0">
                <a:solidFill>
                  <a:schemeClr val="bg1">
                    <a:lumMod val="85000"/>
                  </a:schemeClr>
                </a:solidFill>
                <a:latin typeface="News Cycle" panose="020B0604020202020204" charset="2"/>
              </a:rPr>
              <a:t>Australia and New Zealand</a:t>
            </a:r>
          </a:p>
          <a:p>
            <a:endParaRPr lang="en-GB" sz="2200" dirty="0">
              <a:solidFill>
                <a:schemeClr val="bg1">
                  <a:lumMod val="85000"/>
                </a:schemeClr>
              </a:solidFill>
              <a:latin typeface="News Cycle" panose="020B0604020202020204" charset="2"/>
            </a:endParaRPr>
          </a:p>
        </p:txBody>
      </p:sp>
      <p:sp>
        <p:nvSpPr>
          <p:cNvPr id="6" name="Google Shape;134;p17"/>
          <p:cNvSpPr txBox="1">
            <a:spLocks/>
          </p:cNvSpPr>
          <p:nvPr/>
        </p:nvSpPr>
        <p:spPr>
          <a:xfrm>
            <a:off x="871200" y="3589867"/>
            <a:ext cx="2307000" cy="3504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200" dirty="0">
                <a:solidFill>
                  <a:srgbClr val="38364D"/>
                </a:solidFill>
                <a:latin typeface="News Cycle" panose="020B0604020202020204" charset="2"/>
              </a:rPr>
              <a:t>ucat.edu.au</a:t>
            </a:r>
          </a:p>
          <a:p>
            <a:endParaRPr lang="en-GB" sz="2200" dirty="0">
              <a:solidFill>
                <a:schemeClr val="bg1">
                  <a:lumMod val="85000"/>
                </a:schemeClr>
              </a:solidFill>
              <a:latin typeface="News Cycle" panose="020B0604020202020204" charset="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 name="Title 1"/>
          <p:cNvSpPr>
            <a:spLocks noGrp="1"/>
          </p:cNvSpPr>
          <p:nvPr>
            <p:ph type="title" idx="4294967295"/>
          </p:nvPr>
        </p:nvSpPr>
        <p:spPr>
          <a:xfrm>
            <a:off x="588335" y="361950"/>
            <a:ext cx="6014078" cy="749300"/>
          </a:xfrm>
        </p:spPr>
        <p:txBody>
          <a:bodyPr/>
          <a:lstStyle/>
          <a:p>
            <a:r>
              <a:rPr lang="en-GB" dirty="0"/>
              <a:t>Access Arrangements</a:t>
            </a:r>
          </a:p>
        </p:txBody>
      </p:sp>
      <p:sp>
        <p:nvSpPr>
          <p:cNvPr id="8" name="Google Shape;147;p19"/>
          <p:cNvSpPr txBox="1">
            <a:spLocks/>
          </p:cNvSpPr>
          <p:nvPr/>
        </p:nvSpPr>
        <p:spPr>
          <a:xfrm>
            <a:off x="833602" y="1111250"/>
            <a:ext cx="6919404" cy="3826119"/>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US" sz="1500" dirty="0">
                <a:solidFill>
                  <a:srgbClr val="38364D"/>
                </a:solidFill>
                <a:latin typeface="News Cycle"/>
                <a:sym typeface="News Cycle"/>
              </a:rPr>
              <a:t>Candidates with special educational needs, disabilities or medical conditions who receive exam accommodations for school/college/university exams may be entitled to access arrangements when sitting the UCAT ANZ.</a:t>
            </a:r>
          </a:p>
          <a:p>
            <a:pPr marL="457200" lvl="0" indent="-381000">
              <a:lnSpc>
                <a:spcPct val="115000"/>
              </a:lnSpc>
              <a:spcBef>
                <a:spcPts val="600"/>
              </a:spcBef>
              <a:buClr>
                <a:srgbClr val="00A4CA"/>
              </a:buClr>
              <a:buSzPts val="2400"/>
              <a:buFont typeface="News Cycle"/>
              <a:buChar char="•"/>
            </a:pPr>
            <a:r>
              <a:rPr lang="en-GB" sz="1500" dirty="0">
                <a:solidFill>
                  <a:srgbClr val="38364D"/>
                </a:solidFill>
                <a:latin typeface="News Cycle"/>
                <a:sym typeface="News Cycle"/>
              </a:rPr>
              <a:t>Likely to relate to dyslexia, specific learning difficulties etc. but may apply to a range of other medical conditions.  </a:t>
            </a:r>
          </a:p>
          <a:p>
            <a:pPr marL="457200" lvl="0" indent="-381000">
              <a:lnSpc>
                <a:spcPct val="115000"/>
              </a:lnSpc>
              <a:spcBef>
                <a:spcPts val="600"/>
              </a:spcBef>
              <a:buClr>
                <a:srgbClr val="00A4CA"/>
              </a:buClr>
              <a:buSzPts val="2400"/>
              <a:buFont typeface="News Cycle"/>
              <a:buChar char="•"/>
            </a:pPr>
            <a:r>
              <a:rPr lang="en-GB" sz="1500" dirty="0">
                <a:solidFill>
                  <a:srgbClr val="38364D"/>
                </a:solidFill>
                <a:latin typeface="News Cycle"/>
                <a:sym typeface="News Cycle"/>
              </a:rPr>
              <a:t>The Access Arrangements page of our website details the different arrangements available and the online application form.</a:t>
            </a:r>
          </a:p>
          <a:p>
            <a:pPr marL="457200" indent="-381000">
              <a:lnSpc>
                <a:spcPct val="115000"/>
              </a:lnSpc>
              <a:spcBef>
                <a:spcPts val="600"/>
              </a:spcBef>
              <a:buClr>
                <a:srgbClr val="00A4CA"/>
              </a:buClr>
              <a:buSzPts val="2400"/>
              <a:buFont typeface="News Cycle"/>
              <a:buChar char="•"/>
            </a:pPr>
            <a:r>
              <a:rPr lang="en-GB" sz="1500" dirty="0">
                <a:solidFill>
                  <a:srgbClr val="38364D"/>
                </a:solidFill>
                <a:latin typeface="News Cycle"/>
                <a:sym typeface="News Cycle"/>
              </a:rPr>
              <a:t>Applications for access arrangements open on 3 February 2025.</a:t>
            </a:r>
          </a:p>
          <a:p>
            <a:pPr marL="457200" indent="-381000">
              <a:lnSpc>
                <a:spcPct val="115000"/>
              </a:lnSpc>
              <a:spcBef>
                <a:spcPts val="600"/>
              </a:spcBef>
              <a:buClr>
                <a:srgbClr val="00A4CA"/>
              </a:buClr>
              <a:buSzPts val="2400"/>
              <a:buFont typeface="News Cycle"/>
              <a:buChar char="•"/>
            </a:pPr>
            <a:r>
              <a:rPr lang="en-GB" sz="1500" dirty="0">
                <a:solidFill>
                  <a:srgbClr val="38364D"/>
                </a:solidFill>
                <a:latin typeface="News Cycle"/>
                <a:sym typeface="News Cycle"/>
              </a:rPr>
              <a:t>Applications should be submitted (with supporting evidence) by </a:t>
            </a:r>
            <a:r>
              <a:rPr lang="en-GB" sz="1500" b="1" dirty="0">
                <a:solidFill>
                  <a:srgbClr val="38364D"/>
                </a:solidFill>
                <a:latin typeface="News Cycle"/>
                <a:sym typeface="News Cycle"/>
              </a:rPr>
              <a:t>16 May 2025. </a:t>
            </a:r>
          </a:p>
          <a:p>
            <a:pPr marL="457200" lvl="0" indent="-381000">
              <a:lnSpc>
                <a:spcPct val="115000"/>
              </a:lnSpc>
              <a:spcBef>
                <a:spcPts val="600"/>
              </a:spcBef>
              <a:buClr>
                <a:srgbClr val="00A4CA"/>
              </a:buClr>
              <a:buSzPts val="2400"/>
              <a:buFont typeface="News Cycle"/>
              <a:buChar char="•"/>
            </a:pPr>
            <a:r>
              <a:rPr lang="en-GB" sz="1500" dirty="0">
                <a:solidFill>
                  <a:srgbClr val="38364D"/>
                </a:solidFill>
                <a:latin typeface="News Cycle"/>
                <a:sym typeface="News Cycle"/>
              </a:rPr>
              <a:t>Late applications submitted after 16 May are charged the late fee.</a:t>
            </a:r>
          </a:p>
          <a:p>
            <a:pPr marL="457200" lvl="0" indent="-381000">
              <a:lnSpc>
                <a:spcPct val="115000"/>
              </a:lnSpc>
              <a:spcBef>
                <a:spcPts val="600"/>
              </a:spcBef>
              <a:buClr>
                <a:srgbClr val="00A4CA"/>
              </a:buClr>
              <a:buSzPts val="2400"/>
              <a:buFont typeface="News Cycle"/>
              <a:buChar char="•"/>
            </a:pPr>
            <a:r>
              <a:rPr lang="en-GB" sz="1500" dirty="0">
                <a:solidFill>
                  <a:srgbClr val="38364D"/>
                </a:solidFill>
                <a:latin typeface="News Cycle"/>
                <a:sym typeface="News Cycle"/>
              </a:rPr>
              <a:t>Late applications are accepted until 30 May. </a:t>
            </a:r>
          </a:p>
        </p:txBody>
      </p:sp>
    </p:spTree>
    <p:extLst>
      <p:ext uri="{BB962C8B-B14F-4D97-AF65-F5344CB8AC3E}">
        <p14:creationId xmlns:p14="http://schemas.microsoft.com/office/powerpoint/2010/main" val="3140269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007892-82F6-4C3E-8DF7-6B9A92E493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3" name="Title 2">
            <a:extLst>
              <a:ext uri="{FF2B5EF4-FFF2-40B4-BE49-F238E27FC236}">
                <a16:creationId xmlns:a16="http://schemas.microsoft.com/office/drawing/2014/main" id="{ADED6586-7723-4F19-A0BF-5385F56BBEA2}"/>
              </a:ext>
            </a:extLst>
          </p:cNvPr>
          <p:cNvSpPr>
            <a:spLocks noGrp="1"/>
          </p:cNvSpPr>
          <p:nvPr>
            <p:ph type="title"/>
          </p:nvPr>
        </p:nvSpPr>
        <p:spPr/>
        <p:txBody>
          <a:bodyPr/>
          <a:lstStyle/>
          <a:p>
            <a:r>
              <a:rPr lang="en-AU" dirty="0"/>
              <a:t>Concession Fee</a:t>
            </a:r>
          </a:p>
        </p:txBody>
      </p:sp>
      <p:sp>
        <p:nvSpPr>
          <p:cNvPr id="4" name="Text Placeholder 3">
            <a:extLst>
              <a:ext uri="{FF2B5EF4-FFF2-40B4-BE49-F238E27FC236}">
                <a16:creationId xmlns:a16="http://schemas.microsoft.com/office/drawing/2014/main" id="{7510F58A-C304-4E1A-B170-ED36C6F8520C}"/>
              </a:ext>
            </a:extLst>
          </p:cNvPr>
          <p:cNvSpPr>
            <a:spLocks noGrp="1"/>
          </p:cNvSpPr>
          <p:nvPr>
            <p:ph type="body" idx="1"/>
          </p:nvPr>
        </p:nvSpPr>
        <p:spPr>
          <a:xfrm>
            <a:off x="855299" y="1261681"/>
            <a:ext cx="6750523" cy="3542794"/>
          </a:xfrm>
        </p:spPr>
        <p:txBody>
          <a:bodyPr>
            <a:normAutofit/>
          </a:bodyPr>
          <a:lstStyle/>
          <a:p>
            <a:r>
              <a:rPr lang="en-US" sz="1800" dirty="0"/>
              <a:t>Candidates who are named on a </a:t>
            </a:r>
            <a:r>
              <a:rPr lang="en-US" sz="1800" b="1" dirty="0">
                <a:solidFill>
                  <a:srgbClr val="FF0000"/>
                </a:solidFill>
              </a:rPr>
              <a:t>current Australian</a:t>
            </a:r>
            <a:r>
              <a:rPr lang="en-US" sz="1800" dirty="0">
                <a:solidFill>
                  <a:srgbClr val="FF0000"/>
                </a:solidFill>
              </a:rPr>
              <a:t> Health Care Card (HCC) or Pensioner Concession Card (PCC), </a:t>
            </a:r>
            <a:r>
              <a:rPr lang="en-US" sz="1800" dirty="0">
                <a:solidFill>
                  <a:schemeClr val="tx1"/>
                </a:solidFill>
              </a:rPr>
              <a:t>both issued by Centrelink, </a:t>
            </a:r>
            <a:r>
              <a:rPr lang="en-US" sz="1800" dirty="0"/>
              <a:t>are eligible for a reduced test fee. </a:t>
            </a:r>
          </a:p>
          <a:p>
            <a:r>
              <a:rPr lang="en-US" sz="1800" dirty="0"/>
              <a:t>The concession fee is not available to candidates sitting the test outside Australia.</a:t>
            </a:r>
          </a:p>
          <a:p>
            <a:r>
              <a:rPr lang="en-US" sz="1800" dirty="0"/>
              <a:t>You will need to provide evidence to be eligible for this reduced fee.</a:t>
            </a:r>
          </a:p>
          <a:p>
            <a:r>
              <a:rPr lang="en-US" sz="1800" dirty="0"/>
              <a:t>Full details about the Concession Scheme, including eligibility criteria and the online application form, is on our website.</a:t>
            </a:r>
          </a:p>
          <a:p>
            <a:r>
              <a:rPr lang="en-US" sz="1800" dirty="0"/>
              <a:t>Concession applications are </a:t>
            </a:r>
            <a:r>
              <a:rPr lang="en-US" sz="1800" b="1" dirty="0"/>
              <a:t>accepted from 3 February until 9 May 2025</a:t>
            </a:r>
            <a:r>
              <a:rPr lang="en-US" sz="1800" dirty="0"/>
              <a:t>.</a:t>
            </a:r>
          </a:p>
        </p:txBody>
      </p:sp>
    </p:spTree>
    <p:extLst>
      <p:ext uri="{BB962C8B-B14F-4D97-AF65-F5344CB8AC3E}">
        <p14:creationId xmlns:p14="http://schemas.microsoft.com/office/powerpoint/2010/main" val="2026277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6"/>
          <p:cNvSpPr txBox="1">
            <a:spLocks noGrp="1"/>
          </p:cNvSpPr>
          <p:nvPr>
            <p:ph type="title"/>
          </p:nvPr>
        </p:nvSpPr>
        <p:spPr>
          <a:xfrm>
            <a:off x="638551" y="198559"/>
            <a:ext cx="6602100" cy="74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2025 UCAT </a:t>
            </a:r>
            <a:r>
              <a:rPr lang="en-AU" dirty="0"/>
              <a:t>ANZ – New Test Format</a:t>
            </a:r>
            <a:endParaRPr dirty="0"/>
          </a:p>
        </p:txBody>
      </p:sp>
      <p:graphicFrame>
        <p:nvGraphicFramePr>
          <p:cNvPr id="224" name="Google Shape;224;p26"/>
          <p:cNvGraphicFramePr/>
          <p:nvPr>
            <p:extLst>
              <p:ext uri="{D42A27DB-BD31-4B8C-83A1-F6EECF244321}">
                <p14:modId xmlns:p14="http://schemas.microsoft.com/office/powerpoint/2010/main" val="297790793"/>
              </p:ext>
            </p:extLst>
          </p:nvPr>
        </p:nvGraphicFramePr>
        <p:xfrm>
          <a:off x="562188" y="1469814"/>
          <a:ext cx="5567680" cy="3363891"/>
        </p:xfrm>
        <a:graphic>
          <a:graphicData uri="http://schemas.openxmlformats.org/drawingml/2006/table">
            <a:tbl>
              <a:tblPr firstRow="1">
                <a:tableStyleId>{0E3FDE45-AF77-4B5C-9715-49D594BDF05E}</a:tableStyleId>
              </a:tblPr>
              <a:tblGrid>
                <a:gridCol w="2025227">
                  <a:extLst>
                    <a:ext uri="{9D8B030D-6E8A-4147-A177-3AD203B41FA5}">
                      <a16:colId xmlns:a16="http://schemas.microsoft.com/office/drawing/2014/main" val="20000"/>
                    </a:ext>
                  </a:extLst>
                </a:gridCol>
                <a:gridCol w="972351">
                  <a:extLst>
                    <a:ext uri="{9D8B030D-6E8A-4147-A177-3AD203B41FA5}">
                      <a16:colId xmlns:a16="http://schemas.microsoft.com/office/drawing/2014/main" val="20003"/>
                    </a:ext>
                  </a:extLst>
                </a:gridCol>
                <a:gridCol w="1285051">
                  <a:extLst>
                    <a:ext uri="{9D8B030D-6E8A-4147-A177-3AD203B41FA5}">
                      <a16:colId xmlns:a16="http://schemas.microsoft.com/office/drawing/2014/main" val="3414401156"/>
                    </a:ext>
                  </a:extLst>
                </a:gridCol>
                <a:gridCol w="1285051">
                  <a:extLst>
                    <a:ext uri="{9D8B030D-6E8A-4147-A177-3AD203B41FA5}">
                      <a16:colId xmlns:a16="http://schemas.microsoft.com/office/drawing/2014/main" val="1775412476"/>
                    </a:ext>
                  </a:extLst>
                </a:gridCol>
              </a:tblGrid>
              <a:tr h="578741">
                <a:tc>
                  <a:txBody>
                    <a:bodyPr/>
                    <a:lstStyle/>
                    <a:p>
                      <a:pPr algn="ctr">
                        <a:spcAft>
                          <a:spcPts val="0"/>
                        </a:spcAft>
                      </a:pPr>
                      <a:r>
                        <a:rPr lang="en-GB" sz="1600" dirty="0">
                          <a:ln>
                            <a:noFill/>
                          </a:ln>
                          <a:effectLst/>
                          <a:latin typeface="News Cycle" panose="020B0604020202020204" charset="2"/>
                        </a:rPr>
                        <a:t>Subtest</a:t>
                      </a:r>
                      <a:endParaRPr lang="en-GB" sz="1600" b="1" dirty="0">
                        <a:ln>
                          <a:noFill/>
                        </a:ln>
                        <a:solidFill>
                          <a:schemeClr val="tx1"/>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effectLst/>
                          <a:latin typeface="News Cycle" panose="020B0604020202020204" charset="2"/>
                        </a:rPr>
                        <a:t>Questions</a:t>
                      </a:r>
                      <a:endParaRPr lang="en-GB" sz="1600" b="1" dirty="0">
                        <a:solidFill>
                          <a:schemeClr val="tx1"/>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Bef>
                          <a:spcPts val="0"/>
                        </a:spcBef>
                        <a:spcAft>
                          <a:spcPts val="0"/>
                        </a:spcAft>
                      </a:pPr>
                      <a:r>
                        <a:rPr lang="en-GB" sz="1600" b="1" dirty="0">
                          <a:solidFill>
                            <a:schemeClr val="tx1"/>
                          </a:solidFill>
                          <a:effectLst/>
                          <a:latin typeface="News Cycle" panose="020B0604020202020204" charset="2"/>
                        </a:rPr>
                        <a:t>Instruction section</a:t>
                      </a:r>
                    </a:p>
                  </a:txBody>
                  <a:tcPr marL="51337" marR="51337" marT="8462" marB="0" anchor="ctr">
                    <a:solidFill>
                      <a:schemeClr val="tx2"/>
                    </a:solidFill>
                  </a:tcPr>
                </a:tc>
                <a:tc>
                  <a:txBody>
                    <a:bodyPr/>
                    <a:lstStyle/>
                    <a:p>
                      <a:pPr algn="ctr">
                        <a:spcBef>
                          <a:spcPts val="0"/>
                        </a:spcBef>
                        <a:spcAft>
                          <a:spcPts val="0"/>
                        </a:spcAft>
                      </a:pPr>
                      <a:r>
                        <a:rPr lang="en-GB" sz="1600" dirty="0">
                          <a:effectLst/>
                          <a:latin typeface="News Cycle" panose="020B0604020202020204" charset="2"/>
                        </a:rPr>
                        <a:t>Timing</a:t>
                      </a:r>
                      <a:endParaRPr lang="en-GB" sz="1600" b="1" dirty="0">
                        <a:solidFill>
                          <a:schemeClr val="tx1"/>
                        </a:solidFill>
                        <a:effectLst/>
                        <a:latin typeface="News Cycle" panose="020B0604020202020204" charset="2"/>
                      </a:endParaRPr>
                    </a:p>
                  </a:txBody>
                  <a:tcPr marL="51337" marR="51337" marT="8462" marB="0" anchor="ctr">
                    <a:solidFill>
                      <a:schemeClr val="tx2"/>
                    </a:solidFill>
                  </a:tcPr>
                </a:tc>
                <a:extLst>
                  <a:ext uri="{0D108BD9-81ED-4DB2-BD59-A6C34878D82A}">
                    <a16:rowId xmlns:a16="http://schemas.microsoft.com/office/drawing/2014/main" val="10001"/>
                  </a:ext>
                </a:extLst>
              </a:tr>
              <a:tr h="674325">
                <a:tc>
                  <a:txBody>
                    <a:bodyPr/>
                    <a:lstStyle/>
                    <a:p>
                      <a:pPr>
                        <a:lnSpc>
                          <a:spcPct val="100000"/>
                        </a:lnSpc>
                        <a:spcAft>
                          <a:spcPts val="0"/>
                        </a:spcAft>
                      </a:pPr>
                      <a:r>
                        <a:rPr lang="en-US" sz="1600" dirty="0">
                          <a:solidFill>
                            <a:schemeClr val="accent1">
                              <a:lumMod val="75000"/>
                            </a:schemeClr>
                          </a:solidFill>
                          <a:latin typeface="News Cycle" panose="020B0604020202020204" charset="2"/>
                        </a:rPr>
                        <a:t>Verbal Reasoning</a:t>
                      </a:r>
                      <a:endParaRPr lang="en-GB" sz="1600" b="1" dirty="0">
                        <a:solidFill>
                          <a:schemeClr val="accent1">
                            <a:lumMod val="75000"/>
                          </a:schemeClr>
                        </a:solidFill>
                        <a:effectLst/>
                        <a:latin typeface="News Cycle" panose="020B0604020202020204" charset="2"/>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44</a:t>
                      </a:r>
                      <a:endParaRPr lang="en-GB" sz="1600" b="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ea typeface="Calibri"/>
                          <a:cs typeface="Times New Roman"/>
                        </a:rPr>
                        <a:t>1 minute </a:t>
                      </a:r>
                    </a:p>
                    <a:p>
                      <a:pPr algn="ctr">
                        <a:spcAft>
                          <a:spcPts val="0"/>
                        </a:spcAft>
                      </a:pPr>
                      <a:r>
                        <a:rPr lang="en-GB" sz="1600" dirty="0">
                          <a:solidFill>
                            <a:srgbClr val="5D6F77"/>
                          </a:solidFill>
                          <a:effectLst/>
                          <a:latin typeface="News Cycle" panose="020B0604020202020204" charset="2"/>
                          <a:ea typeface="Calibri"/>
                          <a:cs typeface="Times New Roman"/>
                        </a:rPr>
                        <a:t>30 seconds</a:t>
                      </a: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22 minutes</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10002"/>
                  </a:ext>
                </a:extLst>
              </a:tr>
              <a:tr h="684107">
                <a:tc>
                  <a:txBody>
                    <a:bodyPr/>
                    <a:lstStyle/>
                    <a:p>
                      <a:pPr>
                        <a:lnSpc>
                          <a:spcPct val="100000"/>
                        </a:lnSpc>
                        <a:spcAft>
                          <a:spcPts val="0"/>
                        </a:spcAft>
                      </a:pPr>
                      <a:r>
                        <a:rPr lang="en-US" sz="1600" dirty="0">
                          <a:solidFill>
                            <a:schemeClr val="accent1">
                              <a:lumMod val="75000"/>
                            </a:schemeClr>
                          </a:solidFill>
                          <a:latin typeface="News Cycle" panose="020B0604020202020204" charset="2"/>
                        </a:rPr>
                        <a:t>Decision Making </a:t>
                      </a:r>
                      <a:endParaRPr lang="en-GB" sz="1600" b="1" dirty="0">
                        <a:solidFill>
                          <a:schemeClr val="accent1">
                            <a:lumMod val="75000"/>
                          </a:schemeClr>
                        </a:solidFill>
                        <a:effectLst/>
                        <a:latin typeface="News Cycle" panose="020B0604020202020204" charset="2"/>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35</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ea typeface="Calibri"/>
                          <a:cs typeface="Times New Roman"/>
                        </a:rPr>
                        <a:t>1 minute </a:t>
                      </a:r>
                    </a:p>
                    <a:p>
                      <a:pPr algn="ctr">
                        <a:spcAft>
                          <a:spcPts val="0"/>
                        </a:spcAft>
                      </a:pPr>
                      <a:r>
                        <a:rPr lang="en-GB" sz="1600" dirty="0">
                          <a:solidFill>
                            <a:srgbClr val="5D6F77"/>
                          </a:solidFill>
                          <a:effectLst/>
                          <a:latin typeface="News Cycle" panose="020B0604020202020204" charset="2"/>
                          <a:ea typeface="Calibri"/>
                          <a:cs typeface="Times New Roman"/>
                        </a:rPr>
                        <a:t>30 seconds</a:t>
                      </a: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37 minutes</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10003"/>
                  </a:ext>
                </a:extLst>
              </a:tr>
              <a:tr h="684107">
                <a:tc>
                  <a:txBody>
                    <a:bodyPr/>
                    <a:lstStyle/>
                    <a:p>
                      <a:pPr>
                        <a:lnSpc>
                          <a:spcPct val="100000"/>
                        </a:lnSpc>
                        <a:spcAft>
                          <a:spcPts val="0"/>
                        </a:spcAft>
                      </a:pPr>
                      <a:r>
                        <a:rPr lang="en-US" sz="1600" dirty="0">
                          <a:solidFill>
                            <a:schemeClr val="accent1">
                              <a:lumMod val="75000"/>
                            </a:schemeClr>
                          </a:solidFill>
                          <a:latin typeface="News Cycle" panose="020B0604020202020204" charset="2"/>
                        </a:rPr>
                        <a:t>Quantitative Reasoning</a:t>
                      </a:r>
                      <a:endParaRPr lang="en-GB" sz="1600" b="1" dirty="0">
                        <a:solidFill>
                          <a:schemeClr val="accent1">
                            <a:lumMod val="75000"/>
                          </a:schemeClr>
                        </a:solidFill>
                        <a:effectLst/>
                        <a:latin typeface="News Cycle" panose="020B0604020202020204" charset="2"/>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36</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ea typeface="Calibri"/>
                          <a:cs typeface="Times New Roman"/>
                        </a:rPr>
                        <a:t>2 minutes</a:t>
                      </a: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26 minutes</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763173491"/>
                  </a:ext>
                </a:extLst>
              </a:tr>
              <a:tr h="742611">
                <a:tc>
                  <a:txBody>
                    <a:bodyPr/>
                    <a:lstStyle/>
                    <a:p>
                      <a:pPr>
                        <a:lnSpc>
                          <a:spcPct val="100000"/>
                        </a:lnSpc>
                        <a:spcAft>
                          <a:spcPts val="0"/>
                        </a:spcAft>
                      </a:pPr>
                      <a:r>
                        <a:rPr lang="en-US" sz="1600" dirty="0">
                          <a:solidFill>
                            <a:schemeClr val="accent1">
                              <a:lumMod val="75000"/>
                            </a:schemeClr>
                          </a:solidFill>
                          <a:latin typeface="News Cycle" panose="020B0604020202020204" charset="2"/>
                        </a:rPr>
                        <a:t>Situational Judgement</a:t>
                      </a:r>
                      <a:endParaRPr lang="en-GB" sz="1600" b="1" dirty="0">
                        <a:solidFill>
                          <a:schemeClr val="accent1">
                            <a:lumMod val="75000"/>
                          </a:schemeClr>
                        </a:solidFill>
                        <a:effectLst/>
                        <a:latin typeface="News Cycle" panose="020B0604020202020204" charset="2"/>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69</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ea typeface="Calibri"/>
                          <a:cs typeface="Times New Roman"/>
                        </a:rPr>
                        <a:t>1 minute </a:t>
                      </a:r>
                    </a:p>
                    <a:p>
                      <a:pPr algn="ctr">
                        <a:spcAft>
                          <a:spcPts val="0"/>
                        </a:spcAft>
                      </a:pPr>
                      <a:r>
                        <a:rPr lang="en-GB" sz="1600" dirty="0">
                          <a:solidFill>
                            <a:srgbClr val="5D6F77"/>
                          </a:solidFill>
                          <a:effectLst/>
                          <a:latin typeface="News Cycle" panose="020B0604020202020204" charset="2"/>
                          <a:ea typeface="Calibri"/>
                          <a:cs typeface="Times New Roman"/>
                        </a:rPr>
                        <a:t>30 seconds</a:t>
                      </a: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26 minutes</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2811466146"/>
                  </a:ext>
                </a:extLst>
              </a:tr>
            </a:tbl>
          </a:graphicData>
        </a:graphic>
      </p:graphicFrame>
      <p:sp>
        <p:nvSpPr>
          <p:cNvPr id="5" name="TextBox 4">
            <a:extLst>
              <a:ext uri="{FF2B5EF4-FFF2-40B4-BE49-F238E27FC236}">
                <a16:creationId xmlns:a16="http://schemas.microsoft.com/office/drawing/2014/main" id="{E5F07487-5CDE-4AB0-8E64-100EF9E4CFC9}"/>
              </a:ext>
            </a:extLst>
          </p:cNvPr>
          <p:cNvSpPr txBox="1"/>
          <p:nvPr/>
        </p:nvSpPr>
        <p:spPr>
          <a:xfrm>
            <a:off x="562188" y="831911"/>
            <a:ext cx="5118782" cy="523220"/>
          </a:xfrm>
          <a:prstGeom prst="rect">
            <a:avLst/>
          </a:prstGeom>
          <a:noFill/>
        </p:spPr>
        <p:txBody>
          <a:bodyPr wrap="square" rtlCol="0">
            <a:spAutoFit/>
          </a:bodyPr>
          <a:lstStyle/>
          <a:p>
            <a:r>
              <a:rPr lang="en-US" dirty="0">
                <a:latin typeface="News Cycle" panose="020B0604020202020204" charset="2"/>
              </a:rPr>
              <a:t>In 2025, the UCAT ANZ exam will have the following structure and timings. (The Abstract Reasoning subtest has been withdrawn.) </a:t>
            </a:r>
            <a:endParaRPr lang="en-GB" dirty="0">
              <a:latin typeface="News Cycle" panose="020B0604020202020204" charset="2"/>
            </a:endParaRPr>
          </a:p>
        </p:txBody>
      </p:sp>
    </p:spTree>
    <p:extLst>
      <p:ext uri="{BB962C8B-B14F-4D97-AF65-F5344CB8AC3E}">
        <p14:creationId xmlns:p14="http://schemas.microsoft.com/office/powerpoint/2010/main" val="724895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ctrTitle" idx="4294967295"/>
          </p:nvPr>
        </p:nvSpPr>
        <p:spPr>
          <a:xfrm>
            <a:off x="6953354" y="904294"/>
            <a:ext cx="1436563"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rgbClr val="AB1638"/>
                </a:solidFill>
              </a:rPr>
              <a:t>22 minutes</a:t>
            </a:r>
            <a:endParaRPr sz="2000" dirty="0">
              <a:solidFill>
                <a:srgbClr val="AB1638"/>
              </a:solidFill>
            </a:endParaRPr>
          </a:p>
        </p:txBody>
      </p:sp>
      <p:sp>
        <p:nvSpPr>
          <p:cNvPr id="256" name="Google Shape;256;p29"/>
          <p:cNvSpPr txBox="1">
            <a:spLocks noGrp="1"/>
          </p:cNvSpPr>
          <p:nvPr>
            <p:ph type="ctrTitle" idx="4294967295"/>
          </p:nvPr>
        </p:nvSpPr>
        <p:spPr>
          <a:xfrm>
            <a:off x="6868837" y="3533187"/>
            <a:ext cx="1490461"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1"/>
                </a:solidFill>
              </a:rPr>
              <a:t>11 passages</a:t>
            </a:r>
            <a:endParaRPr sz="2000" dirty="0">
              <a:solidFill>
                <a:schemeClr val="accent1"/>
              </a:solidFill>
            </a:endParaRPr>
          </a:p>
        </p:txBody>
      </p:sp>
      <p:sp>
        <p:nvSpPr>
          <p:cNvPr id="258" name="Google Shape;258;p29"/>
          <p:cNvSpPr txBox="1">
            <a:spLocks noGrp="1"/>
          </p:cNvSpPr>
          <p:nvPr>
            <p:ph type="ctrTitle" idx="4294967295"/>
          </p:nvPr>
        </p:nvSpPr>
        <p:spPr>
          <a:xfrm>
            <a:off x="6950901" y="2218741"/>
            <a:ext cx="1408399"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4"/>
                </a:solidFill>
              </a:rPr>
              <a:t>44 questions</a:t>
            </a:r>
            <a:endParaRPr sz="2000" dirty="0">
              <a:solidFill>
                <a:schemeClr val="accent4"/>
              </a:solidFill>
            </a:endParaRPr>
          </a:p>
        </p:txBody>
      </p:sp>
      <p:grpSp>
        <p:nvGrpSpPr>
          <p:cNvPr id="6" name="Group 5"/>
          <p:cNvGrpSpPr/>
          <p:nvPr/>
        </p:nvGrpSpPr>
        <p:grpSpPr>
          <a:xfrm>
            <a:off x="8506768" y="945900"/>
            <a:ext cx="749400" cy="749400"/>
            <a:chOff x="8506768" y="945900"/>
            <a:chExt cx="749400" cy="749400"/>
          </a:xfrm>
        </p:grpSpPr>
        <p:sp>
          <p:nvSpPr>
            <p:cNvPr id="261" name="Google Shape;261;p29"/>
            <p:cNvSpPr/>
            <p:nvPr/>
          </p:nvSpPr>
          <p:spPr>
            <a:xfrm rot="10800000" flipH="1">
              <a:off x="8506768" y="945900"/>
              <a:ext cx="749400" cy="749400"/>
            </a:xfrm>
            <a:prstGeom prst="chord">
              <a:avLst>
                <a:gd name="adj1" fmla="val 2700000"/>
                <a:gd name="adj2" fmla="val 18900274"/>
              </a:avLst>
            </a:prstGeom>
            <a:solidFill>
              <a:srgbClr val="AB1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650;p41"/>
            <p:cNvGrpSpPr/>
            <p:nvPr/>
          </p:nvGrpSpPr>
          <p:grpSpPr>
            <a:xfrm flipH="1">
              <a:off x="8715565" y="1167711"/>
              <a:ext cx="331808" cy="331307"/>
              <a:chOff x="6660750" y="298550"/>
              <a:chExt cx="396900" cy="396300"/>
            </a:xfrm>
            <a:solidFill>
              <a:schemeClr val="bg1"/>
            </a:solidFill>
          </p:grpSpPr>
          <p:sp>
            <p:nvSpPr>
              <p:cNvPr id="27" name="Google Shape;651;p41"/>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652;p41"/>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grpSp>
        <p:nvGrpSpPr>
          <p:cNvPr id="7" name="Group 6"/>
          <p:cNvGrpSpPr/>
          <p:nvPr/>
        </p:nvGrpSpPr>
        <p:grpSpPr>
          <a:xfrm>
            <a:off x="8507245" y="2260347"/>
            <a:ext cx="749400" cy="749400"/>
            <a:chOff x="8507245" y="2260347"/>
            <a:chExt cx="749400" cy="749400"/>
          </a:xfrm>
        </p:grpSpPr>
        <p:sp>
          <p:nvSpPr>
            <p:cNvPr id="262" name="Google Shape;262;p29"/>
            <p:cNvSpPr/>
            <p:nvPr/>
          </p:nvSpPr>
          <p:spPr>
            <a:xfrm rot="10800000" flipH="1">
              <a:off x="8507245" y="2260347"/>
              <a:ext cx="749400" cy="749400"/>
            </a:xfrm>
            <a:prstGeom prst="chord">
              <a:avLst>
                <a:gd name="adj1" fmla="val 2700000"/>
                <a:gd name="adj2" fmla="val 1890027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492;p40"/>
            <p:cNvGrpSpPr/>
            <p:nvPr/>
          </p:nvGrpSpPr>
          <p:grpSpPr>
            <a:xfrm>
              <a:off x="8722702" y="2442116"/>
              <a:ext cx="301190" cy="367475"/>
              <a:chOff x="1437317" y="3004378"/>
              <a:chExt cx="304800" cy="457200"/>
            </a:xfrm>
            <a:solidFill>
              <a:schemeClr val="bg1"/>
            </a:solidFill>
          </p:grpSpPr>
          <p:sp>
            <p:nvSpPr>
              <p:cNvPr id="30" name="Google Shape;493;p40"/>
              <p:cNvSpPr/>
              <p:nvPr/>
            </p:nvSpPr>
            <p:spPr>
              <a:xfrm>
                <a:off x="1437317" y="3004378"/>
                <a:ext cx="304800" cy="457200"/>
              </a:xfrm>
              <a:custGeom>
                <a:avLst/>
                <a:gdLst/>
                <a:ahLst/>
                <a:cxnLst/>
                <a:rect l="l" t="t" r="r" b="b"/>
                <a:pathLst>
                  <a:path w="304800" h="457200" extrusionOk="0">
                    <a:moveTo>
                      <a:pt x="285750" y="57150"/>
                    </a:moveTo>
                    <a:lnTo>
                      <a:pt x="238125" y="57150"/>
                    </a:lnTo>
                    <a:cubicBezTo>
                      <a:pt x="238125" y="46673"/>
                      <a:pt x="229553" y="38100"/>
                      <a:pt x="219075" y="38100"/>
                    </a:cubicBezTo>
                    <a:lnTo>
                      <a:pt x="190500" y="38100"/>
                    </a:lnTo>
                    <a:cubicBezTo>
                      <a:pt x="190500" y="27623"/>
                      <a:pt x="186690" y="18098"/>
                      <a:pt x="179070" y="11430"/>
                    </a:cubicBezTo>
                    <a:cubicBezTo>
                      <a:pt x="172403" y="4763"/>
                      <a:pt x="162878" y="0"/>
                      <a:pt x="152400" y="0"/>
                    </a:cubicBezTo>
                    <a:cubicBezTo>
                      <a:pt x="131445" y="0"/>
                      <a:pt x="114300" y="17145"/>
                      <a:pt x="114300" y="38100"/>
                    </a:cubicBezTo>
                    <a:lnTo>
                      <a:pt x="85725" y="38100"/>
                    </a:lnTo>
                    <a:cubicBezTo>
                      <a:pt x="75248" y="38100"/>
                      <a:pt x="66675" y="46673"/>
                      <a:pt x="66675" y="57150"/>
                    </a:cubicBezTo>
                    <a:lnTo>
                      <a:pt x="19050" y="57150"/>
                    </a:lnTo>
                    <a:cubicBezTo>
                      <a:pt x="8573" y="57150"/>
                      <a:pt x="0" y="66675"/>
                      <a:pt x="0" y="77153"/>
                    </a:cubicBezTo>
                    <a:lnTo>
                      <a:pt x="0" y="436245"/>
                    </a:lnTo>
                    <a:cubicBezTo>
                      <a:pt x="0" y="447675"/>
                      <a:pt x="8573" y="457200"/>
                      <a:pt x="19050" y="457200"/>
                    </a:cubicBezTo>
                    <a:lnTo>
                      <a:pt x="285750" y="457200"/>
                    </a:lnTo>
                    <a:cubicBezTo>
                      <a:pt x="296228" y="457200"/>
                      <a:pt x="304800" y="447675"/>
                      <a:pt x="304800" y="436245"/>
                    </a:cubicBezTo>
                    <a:lnTo>
                      <a:pt x="304800" y="77153"/>
                    </a:lnTo>
                    <a:cubicBezTo>
                      <a:pt x="304800" y="66675"/>
                      <a:pt x="296228" y="57150"/>
                      <a:pt x="285750" y="57150"/>
                    </a:cubicBezTo>
                    <a:close/>
                    <a:moveTo>
                      <a:pt x="161925" y="47625"/>
                    </a:moveTo>
                    <a:cubicBezTo>
                      <a:pt x="161925" y="52388"/>
                      <a:pt x="158115" y="57150"/>
                      <a:pt x="152400" y="57150"/>
                    </a:cubicBezTo>
                    <a:cubicBezTo>
                      <a:pt x="146685" y="57150"/>
                      <a:pt x="142875" y="52388"/>
                      <a:pt x="142875" y="47625"/>
                    </a:cubicBezTo>
                    <a:cubicBezTo>
                      <a:pt x="142875" y="42863"/>
                      <a:pt x="146685" y="38100"/>
                      <a:pt x="152400" y="38100"/>
                    </a:cubicBezTo>
                    <a:cubicBezTo>
                      <a:pt x="158115" y="38100"/>
                      <a:pt x="161925" y="42863"/>
                      <a:pt x="161925" y="47625"/>
                    </a:cubicBezTo>
                    <a:close/>
                    <a:moveTo>
                      <a:pt x="266700" y="419100"/>
                    </a:moveTo>
                    <a:lnTo>
                      <a:pt x="38100" y="419100"/>
                    </a:lnTo>
                    <a:lnTo>
                      <a:pt x="38100" y="95250"/>
                    </a:lnTo>
                    <a:lnTo>
                      <a:pt x="66675" y="95250"/>
                    </a:lnTo>
                    <a:cubicBezTo>
                      <a:pt x="66675" y="105728"/>
                      <a:pt x="75248" y="114300"/>
                      <a:pt x="85725" y="114300"/>
                    </a:cubicBezTo>
                    <a:lnTo>
                      <a:pt x="219075" y="114300"/>
                    </a:lnTo>
                    <a:cubicBezTo>
                      <a:pt x="229553" y="114300"/>
                      <a:pt x="238125" y="105728"/>
                      <a:pt x="238125" y="95250"/>
                    </a:cubicBezTo>
                    <a:lnTo>
                      <a:pt x="266700" y="95250"/>
                    </a:lnTo>
                    <a:lnTo>
                      <a:pt x="266700" y="41910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494;p40"/>
              <p:cNvSpPr/>
              <p:nvPr/>
            </p:nvSpPr>
            <p:spPr>
              <a:xfrm>
                <a:off x="1567809" y="3341563"/>
                <a:ext cx="43814" cy="43814"/>
              </a:xfrm>
              <a:custGeom>
                <a:avLst/>
                <a:gdLst/>
                <a:ahLst/>
                <a:cxnLst/>
                <a:rect l="l" t="t" r="r" b="b"/>
                <a:pathLst>
                  <a:path w="43814" h="43814" extrusionOk="0">
                    <a:moveTo>
                      <a:pt x="21908" y="0"/>
                    </a:moveTo>
                    <a:cubicBezTo>
                      <a:pt x="9525" y="0"/>
                      <a:pt x="0" y="9525"/>
                      <a:pt x="0" y="21907"/>
                    </a:cubicBezTo>
                    <a:cubicBezTo>
                      <a:pt x="0" y="34290"/>
                      <a:pt x="9525" y="43815"/>
                      <a:pt x="21908" y="43815"/>
                    </a:cubicBezTo>
                    <a:cubicBezTo>
                      <a:pt x="34290" y="43815"/>
                      <a:pt x="43815" y="34290"/>
                      <a:pt x="43815" y="21907"/>
                    </a:cubicBezTo>
                    <a:cubicBezTo>
                      <a:pt x="43815" y="9525"/>
                      <a:pt x="33338" y="0"/>
                      <a:pt x="21908"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495;p40"/>
              <p:cNvSpPr/>
              <p:nvPr/>
            </p:nvSpPr>
            <p:spPr>
              <a:xfrm>
                <a:off x="1531614" y="3164874"/>
                <a:ext cx="117157" cy="155733"/>
              </a:xfrm>
              <a:custGeom>
                <a:avLst/>
                <a:gdLst/>
                <a:ahLst/>
                <a:cxnLst/>
                <a:rect l="l" t="t" r="r" b="b"/>
                <a:pathLst>
                  <a:path w="117157" h="155733" extrusionOk="0">
                    <a:moveTo>
                      <a:pt x="69533" y="1429"/>
                    </a:moveTo>
                    <a:cubicBezTo>
                      <a:pt x="61913" y="-476"/>
                      <a:pt x="54293" y="-476"/>
                      <a:pt x="45720" y="1429"/>
                    </a:cubicBezTo>
                    <a:cubicBezTo>
                      <a:pt x="22860" y="6191"/>
                      <a:pt x="5715" y="24289"/>
                      <a:pt x="953" y="46196"/>
                    </a:cubicBezTo>
                    <a:cubicBezTo>
                      <a:pt x="0" y="48101"/>
                      <a:pt x="0" y="50006"/>
                      <a:pt x="0" y="51911"/>
                    </a:cubicBezTo>
                    <a:cubicBezTo>
                      <a:pt x="0" y="62389"/>
                      <a:pt x="8573" y="70961"/>
                      <a:pt x="19050" y="70961"/>
                    </a:cubicBezTo>
                    <a:cubicBezTo>
                      <a:pt x="28575" y="70961"/>
                      <a:pt x="37148" y="63341"/>
                      <a:pt x="38100" y="53816"/>
                    </a:cubicBezTo>
                    <a:cubicBezTo>
                      <a:pt x="38100" y="53816"/>
                      <a:pt x="38100" y="53816"/>
                      <a:pt x="38100" y="53816"/>
                    </a:cubicBezTo>
                    <a:cubicBezTo>
                      <a:pt x="40005" y="46196"/>
                      <a:pt x="45720" y="40481"/>
                      <a:pt x="53340" y="38576"/>
                    </a:cubicBezTo>
                    <a:cubicBezTo>
                      <a:pt x="56198" y="37624"/>
                      <a:pt x="59055" y="37624"/>
                      <a:pt x="61913" y="38576"/>
                    </a:cubicBezTo>
                    <a:cubicBezTo>
                      <a:pt x="69533" y="40481"/>
                      <a:pt x="76200" y="46196"/>
                      <a:pt x="78105" y="53816"/>
                    </a:cubicBezTo>
                    <a:cubicBezTo>
                      <a:pt x="78105" y="55721"/>
                      <a:pt x="78105" y="56674"/>
                      <a:pt x="78105" y="58579"/>
                    </a:cubicBezTo>
                    <a:cubicBezTo>
                      <a:pt x="78105" y="60484"/>
                      <a:pt x="78105" y="61436"/>
                      <a:pt x="78105" y="62389"/>
                    </a:cubicBezTo>
                    <a:cubicBezTo>
                      <a:pt x="76200" y="70009"/>
                      <a:pt x="70485" y="76676"/>
                      <a:pt x="62865" y="78581"/>
                    </a:cubicBezTo>
                    <a:cubicBezTo>
                      <a:pt x="61913" y="78581"/>
                      <a:pt x="60008" y="78581"/>
                      <a:pt x="59055" y="78581"/>
                    </a:cubicBezTo>
                    <a:cubicBezTo>
                      <a:pt x="48578" y="78581"/>
                      <a:pt x="40005" y="87154"/>
                      <a:pt x="40005" y="97631"/>
                    </a:cubicBezTo>
                    <a:lnTo>
                      <a:pt x="40005" y="136684"/>
                    </a:lnTo>
                    <a:cubicBezTo>
                      <a:pt x="40005" y="147161"/>
                      <a:pt x="48578" y="155734"/>
                      <a:pt x="59055" y="155734"/>
                    </a:cubicBezTo>
                    <a:cubicBezTo>
                      <a:pt x="69533" y="155734"/>
                      <a:pt x="78105" y="147161"/>
                      <a:pt x="78105" y="136684"/>
                    </a:cubicBezTo>
                    <a:lnTo>
                      <a:pt x="78105" y="112871"/>
                    </a:lnTo>
                    <a:cubicBezTo>
                      <a:pt x="97155" y="106204"/>
                      <a:pt x="112395" y="90011"/>
                      <a:pt x="116205" y="69056"/>
                    </a:cubicBezTo>
                    <a:cubicBezTo>
                      <a:pt x="117158" y="65246"/>
                      <a:pt x="117158" y="61436"/>
                      <a:pt x="117158" y="57626"/>
                    </a:cubicBezTo>
                    <a:cubicBezTo>
                      <a:pt x="117158" y="53816"/>
                      <a:pt x="117158" y="50006"/>
                      <a:pt x="116205" y="45244"/>
                    </a:cubicBezTo>
                    <a:cubicBezTo>
                      <a:pt x="110490" y="23336"/>
                      <a:pt x="92393" y="6191"/>
                      <a:pt x="69533" y="142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 name="Group 4"/>
          <p:cNvGrpSpPr/>
          <p:nvPr/>
        </p:nvGrpSpPr>
        <p:grpSpPr>
          <a:xfrm flipH="1">
            <a:off x="8506768" y="3574800"/>
            <a:ext cx="749400" cy="749400"/>
            <a:chOff x="-112168" y="3502050"/>
            <a:chExt cx="749400" cy="749400"/>
          </a:xfrm>
        </p:grpSpPr>
        <p:sp>
          <p:nvSpPr>
            <p:cNvPr id="263" name="Google Shape;263;p29"/>
            <p:cNvSpPr/>
            <p:nvPr/>
          </p:nvSpPr>
          <p:spPr>
            <a:xfrm rot="10800000">
              <a:off x="-112168" y="350205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661;p41"/>
            <p:cNvGrpSpPr/>
            <p:nvPr/>
          </p:nvGrpSpPr>
          <p:grpSpPr>
            <a:xfrm>
              <a:off x="96627" y="3727684"/>
              <a:ext cx="358351" cy="298118"/>
              <a:chOff x="1926350" y="995225"/>
              <a:chExt cx="428650" cy="356600"/>
            </a:xfrm>
            <a:solidFill>
              <a:schemeClr val="bg1"/>
            </a:solidFill>
          </p:grpSpPr>
          <p:sp>
            <p:nvSpPr>
              <p:cNvPr id="34" name="Google Shape;662;p41"/>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 name="Google Shape;663;p41"/>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 name="Google Shape;664;p41"/>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 name="Google Shape;665;p41"/>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41" name="Google Shape;223;p26"/>
          <p:cNvSpPr txBox="1">
            <a:spLocks/>
          </p:cNvSpPr>
          <p:nvPr/>
        </p:nvSpPr>
        <p:spPr>
          <a:xfrm>
            <a:off x="810696" y="319916"/>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0082A9"/>
                </a:solidFill>
                <a:latin typeface="Cabin Condensed SemiBold"/>
                <a:sym typeface="Cabin Condensed SemiBold"/>
              </a:rPr>
              <a:t>Verbal Reasoning</a:t>
            </a:r>
            <a:endParaRPr lang="en-GB" dirty="0"/>
          </a:p>
        </p:txBody>
      </p:sp>
      <p:sp>
        <p:nvSpPr>
          <p:cNvPr id="42" name="Google Shape;147;p19"/>
          <p:cNvSpPr txBox="1">
            <a:spLocks/>
          </p:cNvSpPr>
          <p:nvPr/>
        </p:nvSpPr>
        <p:spPr>
          <a:xfrm>
            <a:off x="850605" y="1111375"/>
            <a:ext cx="6263874" cy="3613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The test assesses your ability to read and think carefully about information presented in passages and to determine whether           specific conclusions can be drawn from information presented  </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You are not expected to use prior knowledge to answer the questions</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Some questions assess critical reasoning skills, requiring candidates to make inferences and draw conclusions from information  </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For other questions you decide whether the statement provided follows logically from the information in the passage</a:t>
            </a:r>
          </a:p>
        </p:txBody>
      </p:sp>
    </p:spTree>
    <p:extLst>
      <p:ext uri="{BB962C8B-B14F-4D97-AF65-F5344CB8AC3E}">
        <p14:creationId xmlns:p14="http://schemas.microsoft.com/office/powerpoint/2010/main" val="2689594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65083"/>
            <a:ext cx="9144000" cy="4733451"/>
          </a:xfrm>
          <a:prstGeom prst="rect">
            <a:avLst/>
          </a:prstGeom>
        </p:spPr>
      </p:pic>
    </p:spTree>
    <p:extLst>
      <p:ext uri="{BB962C8B-B14F-4D97-AF65-F5344CB8AC3E}">
        <p14:creationId xmlns:p14="http://schemas.microsoft.com/office/powerpoint/2010/main" val="2656641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ctrTitle" idx="4294967295"/>
          </p:nvPr>
        </p:nvSpPr>
        <p:spPr>
          <a:xfrm>
            <a:off x="6953354" y="904294"/>
            <a:ext cx="1436563"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rgbClr val="AB1638"/>
                </a:solidFill>
              </a:rPr>
              <a:t>37 minutes</a:t>
            </a:r>
            <a:endParaRPr sz="2000" dirty="0">
              <a:solidFill>
                <a:srgbClr val="AB1638"/>
              </a:solidFill>
            </a:endParaRPr>
          </a:p>
        </p:txBody>
      </p:sp>
      <p:sp>
        <p:nvSpPr>
          <p:cNvPr id="256" name="Google Shape;256;p29"/>
          <p:cNvSpPr txBox="1">
            <a:spLocks noGrp="1"/>
          </p:cNvSpPr>
          <p:nvPr>
            <p:ph type="ctrTitle" idx="4294967295"/>
          </p:nvPr>
        </p:nvSpPr>
        <p:spPr>
          <a:xfrm>
            <a:off x="6868837" y="3533187"/>
            <a:ext cx="1490461"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GB" sz="1800" dirty="0">
                <a:solidFill>
                  <a:schemeClr val="accent1"/>
                </a:solidFill>
              </a:rPr>
              <a:t>A</a:t>
            </a:r>
            <a:r>
              <a:rPr lang="en" sz="1800" dirty="0">
                <a:solidFill>
                  <a:schemeClr val="accent1"/>
                </a:solidFill>
              </a:rPr>
              <a:t>ssociated with diagrams, text, charts or graphs</a:t>
            </a:r>
            <a:endParaRPr sz="1800" dirty="0">
              <a:solidFill>
                <a:schemeClr val="accent1"/>
              </a:solidFill>
            </a:endParaRPr>
          </a:p>
        </p:txBody>
      </p:sp>
      <p:sp>
        <p:nvSpPr>
          <p:cNvPr id="258" name="Google Shape;258;p29"/>
          <p:cNvSpPr txBox="1">
            <a:spLocks noGrp="1"/>
          </p:cNvSpPr>
          <p:nvPr>
            <p:ph type="ctrTitle" idx="4294967295"/>
          </p:nvPr>
        </p:nvSpPr>
        <p:spPr>
          <a:xfrm>
            <a:off x="6950901" y="2218741"/>
            <a:ext cx="1408399"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4"/>
                </a:solidFill>
              </a:rPr>
              <a:t>35 questions</a:t>
            </a:r>
            <a:endParaRPr sz="2000" dirty="0">
              <a:solidFill>
                <a:schemeClr val="accent4"/>
              </a:solidFill>
            </a:endParaRPr>
          </a:p>
        </p:txBody>
      </p:sp>
      <p:grpSp>
        <p:nvGrpSpPr>
          <p:cNvPr id="6" name="Group 5"/>
          <p:cNvGrpSpPr/>
          <p:nvPr/>
        </p:nvGrpSpPr>
        <p:grpSpPr>
          <a:xfrm>
            <a:off x="8506768" y="945900"/>
            <a:ext cx="749400" cy="749400"/>
            <a:chOff x="8506768" y="945900"/>
            <a:chExt cx="749400" cy="749400"/>
          </a:xfrm>
        </p:grpSpPr>
        <p:sp>
          <p:nvSpPr>
            <p:cNvPr id="261" name="Google Shape;261;p29"/>
            <p:cNvSpPr/>
            <p:nvPr/>
          </p:nvSpPr>
          <p:spPr>
            <a:xfrm rot="10800000" flipH="1">
              <a:off x="8506768" y="945900"/>
              <a:ext cx="749400" cy="749400"/>
            </a:xfrm>
            <a:prstGeom prst="chord">
              <a:avLst>
                <a:gd name="adj1" fmla="val 2700000"/>
                <a:gd name="adj2" fmla="val 18900274"/>
              </a:avLst>
            </a:prstGeom>
            <a:solidFill>
              <a:srgbClr val="AB1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650;p41"/>
            <p:cNvGrpSpPr/>
            <p:nvPr/>
          </p:nvGrpSpPr>
          <p:grpSpPr>
            <a:xfrm flipH="1">
              <a:off x="8715565" y="1167711"/>
              <a:ext cx="331808" cy="331307"/>
              <a:chOff x="6660750" y="298550"/>
              <a:chExt cx="396900" cy="396300"/>
            </a:xfrm>
            <a:solidFill>
              <a:schemeClr val="bg1"/>
            </a:solidFill>
          </p:grpSpPr>
          <p:sp>
            <p:nvSpPr>
              <p:cNvPr id="27" name="Google Shape;651;p41"/>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652;p41"/>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263" name="Google Shape;263;p29"/>
          <p:cNvSpPr/>
          <p:nvPr/>
        </p:nvSpPr>
        <p:spPr>
          <a:xfrm rot="10800000" flipH="1">
            <a:off x="8506768" y="357480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3;p26"/>
          <p:cNvSpPr txBox="1">
            <a:spLocks/>
          </p:cNvSpPr>
          <p:nvPr/>
        </p:nvSpPr>
        <p:spPr>
          <a:xfrm>
            <a:off x="810696" y="319916"/>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0082A9"/>
                </a:solidFill>
                <a:latin typeface="Cabin Condensed SemiBold"/>
                <a:sym typeface="Cabin Condensed SemiBold"/>
              </a:rPr>
              <a:t>Decision Making</a:t>
            </a:r>
            <a:endParaRPr lang="en-GB" dirty="0"/>
          </a:p>
        </p:txBody>
      </p:sp>
      <p:sp>
        <p:nvSpPr>
          <p:cNvPr id="42" name="Google Shape;147;p19"/>
          <p:cNvSpPr txBox="1">
            <a:spLocks/>
          </p:cNvSpPr>
          <p:nvPr/>
        </p:nvSpPr>
        <p:spPr>
          <a:xfrm>
            <a:off x="850605" y="1111375"/>
            <a:ext cx="4972679" cy="3613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This subtest assesses the ability to apply logic to reach a decision or conclusion, evaluate arguments and analyse statistical information</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There are a number of different question types including logical puzzles, syllogisms and Venn diagrams</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All questions are standalone and do not share data</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You can make notes using the laminated notebook/</a:t>
            </a:r>
            <a:r>
              <a:rPr lang="en-GB" sz="1800" dirty="0" err="1">
                <a:solidFill>
                  <a:srgbClr val="38364D"/>
                </a:solidFill>
                <a:latin typeface="News Cycle"/>
                <a:sym typeface="News Cycle"/>
              </a:rPr>
              <a:t>noteboard</a:t>
            </a:r>
            <a:r>
              <a:rPr lang="en-GB" sz="1800" dirty="0">
                <a:solidFill>
                  <a:srgbClr val="38364D"/>
                </a:solidFill>
                <a:latin typeface="News Cycle"/>
                <a:sym typeface="News Cycle"/>
              </a:rPr>
              <a:t> and marker pen provided at the test centre</a:t>
            </a:r>
          </a:p>
        </p:txBody>
      </p:sp>
      <p:grpSp>
        <p:nvGrpSpPr>
          <p:cNvPr id="38" name="Group 37"/>
          <p:cNvGrpSpPr/>
          <p:nvPr/>
        </p:nvGrpSpPr>
        <p:grpSpPr>
          <a:xfrm>
            <a:off x="8507245" y="2260347"/>
            <a:ext cx="749400" cy="749400"/>
            <a:chOff x="8507245" y="2260347"/>
            <a:chExt cx="749400" cy="749400"/>
          </a:xfrm>
        </p:grpSpPr>
        <p:sp>
          <p:nvSpPr>
            <p:cNvPr id="39" name="Google Shape;262;p29"/>
            <p:cNvSpPr/>
            <p:nvPr/>
          </p:nvSpPr>
          <p:spPr>
            <a:xfrm rot="10800000" flipH="1">
              <a:off x="8507245" y="2260347"/>
              <a:ext cx="749400" cy="749400"/>
            </a:xfrm>
            <a:prstGeom prst="chord">
              <a:avLst>
                <a:gd name="adj1" fmla="val 2700000"/>
                <a:gd name="adj2" fmla="val 1890027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92;p40"/>
            <p:cNvGrpSpPr/>
            <p:nvPr/>
          </p:nvGrpSpPr>
          <p:grpSpPr>
            <a:xfrm>
              <a:off x="8722702" y="2442116"/>
              <a:ext cx="301190" cy="367475"/>
              <a:chOff x="1437317" y="3004378"/>
              <a:chExt cx="304800" cy="457200"/>
            </a:xfrm>
            <a:solidFill>
              <a:schemeClr val="bg1"/>
            </a:solidFill>
          </p:grpSpPr>
          <p:sp>
            <p:nvSpPr>
              <p:cNvPr id="43" name="Google Shape;493;p40"/>
              <p:cNvSpPr/>
              <p:nvPr/>
            </p:nvSpPr>
            <p:spPr>
              <a:xfrm>
                <a:off x="1437317" y="3004378"/>
                <a:ext cx="304800" cy="457200"/>
              </a:xfrm>
              <a:custGeom>
                <a:avLst/>
                <a:gdLst/>
                <a:ahLst/>
                <a:cxnLst/>
                <a:rect l="l" t="t" r="r" b="b"/>
                <a:pathLst>
                  <a:path w="304800" h="457200" extrusionOk="0">
                    <a:moveTo>
                      <a:pt x="285750" y="57150"/>
                    </a:moveTo>
                    <a:lnTo>
                      <a:pt x="238125" y="57150"/>
                    </a:lnTo>
                    <a:cubicBezTo>
                      <a:pt x="238125" y="46673"/>
                      <a:pt x="229553" y="38100"/>
                      <a:pt x="219075" y="38100"/>
                    </a:cubicBezTo>
                    <a:lnTo>
                      <a:pt x="190500" y="38100"/>
                    </a:lnTo>
                    <a:cubicBezTo>
                      <a:pt x="190500" y="27623"/>
                      <a:pt x="186690" y="18098"/>
                      <a:pt x="179070" y="11430"/>
                    </a:cubicBezTo>
                    <a:cubicBezTo>
                      <a:pt x="172403" y="4763"/>
                      <a:pt x="162878" y="0"/>
                      <a:pt x="152400" y="0"/>
                    </a:cubicBezTo>
                    <a:cubicBezTo>
                      <a:pt x="131445" y="0"/>
                      <a:pt x="114300" y="17145"/>
                      <a:pt x="114300" y="38100"/>
                    </a:cubicBezTo>
                    <a:lnTo>
                      <a:pt x="85725" y="38100"/>
                    </a:lnTo>
                    <a:cubicBezTo>
                      <a:pt x="75248" y="38100"/>
                      <a:pt x="66675" y="46673"/>
                      <a:pt x="66675" y="57150"/>
                    </a:cubicBezTo>
                    <a:lnTo>
                      <a:pt x="19050" y="57150"/>
                    </a:lnTo>
                    <a:cubicBezTo>
                      <a:pt x="8573" y="57150"/>
                      <a:pt x="0" y="66675"/>
                      <a:pt x="0" y="77153"/>
                    </a:cubicBezTo>
                    <a:lnTo>
                      <a:pt x="0" y="436245"/>
                    </a:lnTo>
                    <a:cubicBezTo>
                      <a:pt x="0" y="447675"/>
                      <a:pt x="8573" y="457200"/>
                      <a:pt x="19050" y="457200"/>
                    </a:cubicBezTo>
                    <a:lnTo>
                      <a:pt x="285750" y="457200"/>
                    </a:lnTo>
                    <a:cubicBezTo>
                      <a:pt x="296228" y="457200"/>
                      <a:pt x="304800" y="447675"/>
                      <a:pt x="304800" y="436245"/>
                    </a:cubicBezTo>
                    <a:lnTo>
                      <a:pt x="304800" y="77153"/>
                    </a:lnTo>
                    <a:cubicBezTo>
                      <a:pt x="304800" y="66675"/>
                      <a:pt x="296228" y="57150"/>
                      <a:pt x="285750" y="57150"/>
                    </a:cubicBezTo>
                    <a:close/>
                    <a:moveTo>
                      <a:pt x="161925" y="47625"/>
                    </a:moveTo>
                    <a:cubicBezTo>
                      <a:pt x="161925" y="52388"/>
                      <a:pt x="158115" y="57150"/>
                      <a:pt x="152400" y="57150"/>
                    </a:cubicBezTo>
                    <a:cubicBezTo>
                      <a:pt x="146685" y="57150"/>
                      <a:pt x="142875" y="52388"/>
                      <a:pt x="142875" y="47625"/>
                    </a:cubicBezTo>
                    <a:cubicBezTo>
                      <a:pt x="142875" y="42863"/>
                      <a:pt x="146685" y="38100"/>
                      <a:pt x="152400" y="38100"/>
                    </a:cubicBezTo>
                    <a:cubicBezTo>
                      <a:pt x="158115" y="38100"/>
                      <a:pt x="161925" y="42863"/>
                      <a:pt x="161925" y="47625"/>
                    </a:cubicBezTo>
                    <a:close/>
                    <a:moveTo>
                      <a:pt x="266700" y="419100"/>
                    </a:moveTo>
                    <a:lnTo>
                      <a:pt x="38100" y="419100"/>
                    </a:lnTo>
                    <a:lnTo>
                      <a:pt x="38100" y="95250"/>
                    </a:lnTo>
                    <a:lnTo>
                      <a:pt x="66675" y="95250"/>
                    </a:lnTo>
                    <a:cubicBezTo>
                      <a:pt x="66675" y="105728"/>
                      <a:pt x="75248" y="114300"/>
                      <a:pt x="85725" y="114300"/>
                    </a:cubicBezTo>
                    <a:lnTo>
                      <a:pt x="219075" y="114300"/>
                    </a:lnTo>
                    <a:cubicBezTo>
                      <a:pt x="229553" y="114300"/>
                      <a:pt x="238125" y="105728"/>
                      <a:pt x="238125" y="95250"/>
                    </a:cubicBezTo>
                    <a:lnTo>
                      <a:pt x="266700" y="95250"/>
                    </a:lnTo>
                    <a:lnTo>
                      <a:pt x="266700" y="41910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94;p40"/>
              <p:cNvSpPr/>
              <p:nvPr/>
            </p:nvSpPr>
            <p:spPr>
              <a:xfrm>
                <a:off x="1567809" y="3341563"/>
                <a:ext cx="43814" cy="43814"/>
              </a:xfrm>
              <a:custGeom>
                <a:avLst/>
                <a:gdLst/>
                <a:ahLst/>
                <a:cxnLst/>
                <a:rect l="l" t="t" r="r" b="b"/>
                <a:pathLst>
                  <a:path w="43814" h="43814" extrusionOk="0">
                    <a:moveTo>
                      <a:pt x="21908" y="0"/>
                    </a:moveTo>
                    <a:cubicBezTo>
                      <a:pt x="9525" y="0"/>
                      <a:pt x="0" y="9525"/>
                      <a:pt x="0" y="21907"/>
                    </a:cubicBezTo>
                    <a:cubicBezTo>
                      <a:pt x="0" y="34290"/>
                      <a:pt x="9525" y="43815"/>
                      <a:pt x="21908" y="43815"/>
                    </a:cubicBezTo>
                    <a:cubicBezTo>
                      <a:pt x="34290" y="43815"/>
                      <a:pt x="43815" y="34290"/>
                      <a:pt x="43815" y="21907"/>
                    </a:cubicBezTo>
                    <a:cubicBezTo>
                      <a:pt x="43815" y="9525"/>
                      <a:pt x="33338" y="0"/>
                      <a:pt x="21908"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95;p40"/>
              <p:cNvSpPr/>
              <p:nvPr/>
            </p:nvSpPr>
            <p:spPr>
              <a:xfrm>
                <a:off x="1531614" y="3164874"/>
                <a:ext cx="117157" cy="155733"/>
              </a:xfrm>
              <a:custGeom>
                <a:avLst/>
                <a:gdLst/>
                <a:ahLst/>
                <a:cxnLst/>
                <a:rect l="l" t="t" r="r" b="b"/>
                <a:pathLst>
                  <a:path w="117157" h="155733" extrusionOk="0">
                    <a:moveTo>
                      <a:pt x="69533" y="1429"/>
                    </a:moveTo>
                    <a:cubicBezTo>
                      <a:pt x="61913" y="-476"/>
                      <a:pt x="54293" y="-476"/>
                      <a:pt x="45720" y="1429"/>
                    </a:cubicBezTo>
                    <a:cubicBezTo>
                      <a:pt x="22860" y="6191"/>
                      <a:pt x="5715" y="24289"/>
                      <a:pt x="953" y="46196"/>
                    </a:cubicBezTo>
                    <a:cubicBezTo>
                      <a:pt x="0" y="48101"/>
                      <a:pt x="0" y="50006"/>
                      <a:pt x="0" y="51911"/>
                    </a:cubicBezTo>
                    <a:cubicBezTo>
                      <a:pt x="0" y="62389"/>
                      <a:pt x="8573" y="70961"/>
                      <a:pt x="19050" y="70961"/>
                    </a:cubicBezTo>
                    <a:cubicBezTo>
                      <a:pt x="28575" y="70961"/>
                      <a:pt x="37148" y="63341"/>
                      <a:pt x="38100" y="53816"/>
                    </a:cubicBezTo>
                    <a:cubicBezTo>
                      <a:pt x="38100" y="53816"/>
                      <a:pt x="38100" y="53816"/>
                      <a:pt x="38100" y="53816"/>
                    </a:cubicBezTo>
                    <a:cubicBezTo>
                      <a:pt x="40005" y="46196"/>
                      <a:pt x="45720" y="40481"/>
                      <a:pt x="53340" y="38576"/>
                    </a:cubicBezTo>
                    <a:cubicBezTo>
                      <a:pt x="56198" y="37624"/>
                      <a:pt x="59055" y="37624"/>
                      <a:pt x="61913" y="38576"/>
                    </a:cubicBezTo>
                    <a:cubicBezTo>
                      <a:pt x="69533" y="40481"/>
                      <a:pt x="76200" y="46196"/>
                      <a:pt x="78105" y="53816"/>
                    </a:cubicBezTo>
                    <a:cubicBezTo>
                      <a:pt x="78105" y="55721"/>
                      <a:pt x="78105" y="56674"/>
                      <a:pt x="78105" y="58579"/>
                    </a:cubicBezTo>
                    <a:cubicBezTo>
                      <a:pt x="78105" y="60484"/>
                      <a:pt x="78105" y="61436"/>
                      <a:pt x="78105" y="62389"/>
                    </a:cubicBezTo>
                    <a:cubicBezTo>
                      <a:pt x="76200" y="70009"/>
                      <a:pt x="70485" y="76676"/>
                      <a:pt x="62865" y="78581"/>
                    </a:cubicBezTo>
                    <a:cubicBezTo>
                      <a:pt x="61913" y="78581"/>
                      <a:pt x="60008" y="78581"/>
                      <a:pt x="59055" y="78581"/>
                    </a:cubicBezTo>
                    <a:cubicBezTo>
                      <a:pt x="48578" y="78581"/>
                      <a:pt x="40005" y="87154"/>
                      <a:pt x="40005" y="97631"/>
                    </a:cubicBezTo>
                    <a:lnTo>
                      <a:pt x="40005" y="136684"/>
                    </a:lnTo>
                    <a:cubicBezTo>
                      <a:pt x="40005" y="147161"/>
                      <a:pt x="48578" y="155734"/>
                      <a:pt x="59055" y="155734"/>
                    </a:cubicBezTo>
                    <a:cubicBezTo>
                      <a:pt x="69533" y="155734"/>
                      <a:pt x="78105" y="147161"/>
                      <a:pt x="78105" y="136684"/>
                    </a:cubicBezTo>
                    <a:lnTo>
                      <a:pt x="78105" y="112871"/>
                    </a:lnTo>
                    <a:cubicBezTo>
                      <a:pt x="97155" y="106204"/>
                      <a:pt x="112395" y="90011"/>
                      <a:pt x="116205" y="69056"/>
                    </a:cubicBezTo>
                    <a:cubicBezTo>
                      <a:pt x="117158" y="65246"/>
                      <a:pt x="117158" y="61436"/>
                      <a:pt x="117158" y="57626"/>
                    </a:cubicBezTo>
                    <a:cubicBezTo>
                      <a:pt x="117158" y="53816"/>
                      <a:pt x="117158" y="50006"/>
                      <a:pt x="116205" y="45244"/>
                    </a:cubicBezTo>
                    <a:cubicBezTo>
                      <a:pt x="110490" y="23336"/>
                      <a:pt x="92393" y="6191"/>
                      <a:pt x="69533" y="142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6" name="Google Shape;786;p41"/>
          <p:cNvGrpSpPr/>
          <p:nvPr/>
        </p:nvGrpSpPr>
        <p:grpSpPr>
          <a:xfrm>
            <a:off x="8701993" y="3791415"/>
            <a:ext cx="363585" cy="296934"/>
            <a:chOff x="3936375" y="3703750"/>
            <a:chExt cx="453050" cy="332175"/>
          </a:xfrm>
          <a:solidFill>
            <a:schemeClr val="bg1"/>
          </a:solidFill>
        </p:grpSpPr>
        <p:sp>
          <p:nvSpPr>
            <p:cNvPr id="47" name="Google Shape;787;p41"/>
            <p:cNvSpPr/>
            <p:nvPr/>
          </p:nvSpPr>
          <p:spPr>
            <a:xfrm>
              <a:off x="3936375" y="3703750"/>
              <a:ext cx="453050" cy="332175"/>
            </a:xfrm>
            <a:custGeom>
              <a:avLst/>
              <a:gdLst/>
              <a:ahLst/>
              <a:cxnLst/>
              <a:rect l="l" t="t" r="r" b="b"/>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8" name="Google Shape;788;p41"/>
            <p:cNvSpPr/>
            <p:nvPr/>
          </p:nvSpPr>
          <p:spPr>
            <a:xfrm>
              <a:off x="3988875" y="3864325"/>
              <a:ext cx="77575" cy="133125"/>
            </a:xfrm>
            <a:custGeom>
              <a:avLst/>
              <a:gdLst/>
              <a:ahLst/>
              <a:cxnLst/>
              <a:rect l="l" t="t" r="r" b="b"/>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9" name="Google Shape;789;p41"/>
            <p:cNvSpPr/>
            <p:nvPr/>
          </p:nvSpPr>
          <p:spPr>
            <a:xfrm>
              <a:off x="4259350" y="3864325"/>
              <a:ext cx="77575" cy="133125"/>
            </a:xfrm>
            <a:custGeom>
              <a:avLst/>
              <a:gdLst/>
              <a:ahLst/>
              <a:cxnLst/>
              <a:rect l="l" t="t" r="r" b="b"/>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0" name="Google Shape;790;p41"/>
            <p:cNvSpPr/>
            <p:nvPr/>
          </p:nvSpPr>
          <p:spPr>
            <a:xfrm>
              <a:off x="4078625" y="3717800"/>
              <a:ext cx="77575" cy="279650"/>
            </a:xfrm>
            <a:custGeom>
              <a:avLst/>
              <a:gdLst/>
              <a:ahLst/>
              <a:cxnLst/>
              <a:rect l="l" t="t" r="r" b="b"/>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1" name="Google Shape;791;p41"/>
            <p:cNvSpPr/>
            <p:nvPr/>
          </p:nvSpPr>
          <p:spPr>
            <a:xfrm>
              <a:off x="4168375" y="3788625"/>
              <a:ext cx="78175" cy="208825"/>
            </a:xfrm>
            <a:custGeom>
              <a:avLst/>
              <a:gdLst/>
              <a:ahLst/>
              <a:cxnLst/>
              <a:rect l="l" t="t" r="r" b="b"/>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extLst>
      <p:ext uri="{BB962C8B-B14F-4D97-AF65-F5344CB8AC3E}">
        <p14:creationId xmlns:p14="http://schemas.microsoft.com/office/powerpoint/2010/main" val="144707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3"/>
          <a:stretch>
            <a:fillRect/>
          </a:stretch>
        </p:blipFill>
        <p:spPr>
          <a:xfrm>
            <a:off x="0" y="268467"/>
            <a:ext cx="9144000" cy="4726360"/>
          </a:xfrm>
          <a:prstGeom prst="rect">
            <a:avLst/>
          </a:prstGeom>
        </p:spPr>
      </p:pic>
    </p:spTree>
    <p:extLst>
      <p:ext uri="{BB962C8B-B14F-4D97-AF65-F5344CB8AC3E}">
        <p14:creationId xmlns:p14="http://schemas.microsoft.com/office/powerpoint/2010/main" val="3701676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ctrTitle" idx="4294967295"/>
          </p:nvPr>
        </p:nvSpPr>
        <p:spPr>
          <a:xfrm>
            <a:off x="6953354" y="904294"/>
            <a:ext cx="1436563"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rgbClr val="AB1638"/>
                </a:solidFill>
              </a:rPr>
              <a:t>26 minutes</a:t>
            </a:r>
            <a:endParaRPr sz="2000" dirty="0">
              <a:solidFill>
                <a:srgbClr val="AB1638"/>
              </a:solidFill>
            </a:endParaRPr>
          </a:p>
        </p:txBody>
      </p:sp>
      <p:sp>
        <p:nvSpPr>
          <p:cNvPr id="256" name="Google Shape;256;p29"/>
          <p:cNvSpPr txBox="1">
            <a:spLocks noGrp="1"/>
          </p:cNvSpPr>
          <p:nvPr>
            <p:ph type="ctrTitle" idx="4294967295"/>
          </p:nvPr>
        </p:nvSpPr>
        <p:spPr>
          <a:xfrm>
            <a:off x="6868837" y="3533187"/>
            <a:ext cx="1490461"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GB" sz="1800" dirty="0">
                <a:solidFill>
                  <a:schemeClr val="accent1"/>
                </a:solidFill>
              </a:rPr>
              <a:t>A</a:t>
            </a:r>
            <a:r>
              <a:rPr lang="en" sz="1800" dirty="0">
                <a:solidFill>
                  <a:schemeClr val="accent1"/>
                </a:solidFill>
              </a:rPr>
              <a:t>ssociated with tables, charts and/or graphs</a:t>
            </a:r>
            <a:endParaRPr sz="1800" dirty="0">
              <a:solidFill>
                <a:schemeClr val="accent1"/>
              </a:solidFill>
            </a:endParaRPr>
          </a:p>
        </p:txBody>
      </p:sp>
      <p:sp>
        <p:nvSpPr>
          <p:cNvPr id="258" name="Google Shape;258;p29"/>
          <p:cNvSpPr txBox="1">
            <a:spLocks noGrp="1"/>
          </p:cNvSpPr>
          <p:nvPr>
            <p:ph type="ctrTitle" idx="4294967295"/>
          </p:nvPr>
        </p:nvSpPr>
        <p:spPr>
          <a:xfrm>
            <a:off x="6950901" y="2218741"/>
            <a:ext cx="1408399"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4"/>
                </a:solidFill>
              </a:rPr>
              <a:t>36 questions</a:t>
            </a:r>
            <a:endParaRPr sz="2000" dirty="0">
              <a:solidFill>
                <a:schemeClr val="accent4"/>
              </a:solidFill>
            </a:endParaRPr>
          </a:p>
        </p:txBody>
      </p:sp>
      <p:grpSp>
        <p:nvGrpSpPr>
          <p:cNvPr id="6" name="Group 5"/>
          <p:cNvGrpSpPr/>
          <p:nvPr/>
        </p:nvGrpSpPr>
        <p:grpSpPr>
          <a:xfrm>
            <a:off x="8506768" y="945900"/>
            <a:ext cx="749400" cy="749400"/>
            <a:chOff x="8506768" y="945900"/>
            <a:chExt cx="749400" cy="749400"/>
          </a:xfrm>
        </p:grpSpPr>
        <p:sp>
          <p:nvSpPr>
            <p:cNvPr id="261" name="Google Shape;261;p29"/>
            <p:cNvSpPr/>
            <p:nvPr/>
          </p:nvSpPr>
          <p:spPr>
            <a:xfrm rot="10800000" flipH="1">
              <a:off x="8506768" y="945900"/>
              <a:ext cx="749400" cy="749400"/>
            </a:xfrm>
            <a:prstGeom prst="chord">
              <a:avLst>
                <a:gd name="adj1" fmla="val 2700000"/>
                <a:gd name="adj2" fmla="val 18900274"/>
              </a:avLst>
            </a:prstGeom>
            <a:solidFill>
              <a:srgbClr val="AB1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650;p41"/>
            <p:cNvGrpSpPr/>
            <p:nvPr/>
          </p:nvGrpSpPr>
          <p:grpSpPr>
            <a:xfrm flipH="1">
              <a:off x="8715565" y="1167711"/>
              <a:ext cx="331808" cy="331307"/>
              <a:chOff x="6660750" y="298550"/>
              <a:chExt cx="396900" cy="396300"/>
            </a:xfrm>
            <a:solidFill>
              <a:schemeClr val="bg1"/>
            </a:solidFill>
          </p:grpSpPr>
          <p:sp>
            <p:nvSpPr>
              <p:cNvPr id="27" name="Google Shape;651;p41"/>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652;p41"/>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41" name="Google Shape;223;p26"/>
          <p:cNvSpPr txBox="1">
            <a:spLocks/>
          </p:cNvSpPr>
          <p:nvPr/>
        </p:nvSpPr>
        <p:spPr>
          <a:xfrm>
            <a:off x="810696" y="319916"/>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0082A9"/>
                </a:solidFill>
                <a:latin typeface="Cabin Condensed SemiBold"/>
                <a:sym typeface="Cabin Condensed SemiBold"/>
              </a:rPr>
              <a:t>Quantitative Reasoning</a:t>
            </a:r>
            <a:endParaRPr lang="en-GB" dirty="0"/>
          </a:p>
        </p:txBody>
      </p:sp>
      <p:sp>
        <p:nvSpPr>
          <p:cNvPr id="42" name="Google Shape;147;p19"/>
          <p:cNvSpPr txBox="1">
            <a:spLocks/>
          </p:cNvSpPr>
          <p:nvPr/>
        </p:nvSpPr>
        <p:spPr>
          <a:xfrm>
            <a:off x="850606" y="1111375"/>
            <a:ext cx="4780174" cy="3613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This subtest assesses your ability to use numerical skills to solve problems</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It assumes familiarity with numbers, e.g. ratios, percentages, averages, fractions, etc.</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A basic on-screen calculator is available for use in this section</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You can make notes using the laminated notebook/ </a:t>
            </a:r>
            <a:r>
              <a:rPr lang="en-GB" sz="1800" dirty="0" err="1">
                <a:solidFill>
                  <a:srgbClr val="38364D"/>
                </a:solidFill>
                <a:latin typeface="News Cycle"/>
                <a:sym typeface="News Cycle"/>
              </a:rPr>
              <a:t>noteboard</a:t>
            </a:r>
            <a:r>
              <a:rPr lang="en-GB" sz="1800" dirty="0">
                <a:solidFill>
                  <a:srgbClr val="38364D"/>
                </a:solidFill>
                <a:latin typeface="News Cycle"/>
                <a:sym typeface="News Cycle"/>
              </a:rPr>
              <a:t> and marker pen provided at the test centre</a:t>
            </a:r>
          </a:p>
        </p:txBody>
      </p:sp>
      <p:grpSp>
        <p:nvGrpSpPr>
          <p:cNvPr id="38" name="Group 37"/>
          <p:cNvGrpSpPr/>
          <p:nvPr/>
        </p:nvGrpSpPr>
        <p:grpSpPr>
          <a:xfrm>
            <a:off x="8507245" y="2260347"/>
            <a:ext cx="749400" cy="749400"/>
            <a:chOff x="8507245" y="2260347"/>
            <a:chExt cx="749400" cy="749400"/>
          </a:xfrm>
        </p:grpSpPr>
        <p:sp>
          <p:nvSpPr>
            <p:cNvPr id="39" name="Google Shape;262;p29"/>
            <p:cNvSpPr/>
            <p:nvPr/>
          </p:nvSpPr>
          <p:spPr>
            <a:xfrm rot="10800000" flipH="1">
              <a:off x="8507245" y="2260347"/>
              <a:ext cx="749400" cy="749400"/>
            </a:xfrm>
            <a:prstGeom prst="chord">
              <a:avLst>
                <a:gd name="adj1" fmla="val 2700000"/>
                <a:gd name="adj2" fmla="val 1890027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92;p40"/>
            <p:cNvGrpSpPr/>
            <p:nvPr/>
          </p:nvGrpSpPr>
          <p:grpSpPr>
            <a:xfrm>
              <a:off x="8722702" y="2442116"/>
              <a:ext cx="301190" cy="367475"/>
              <a:chOff x="1437317" y="3004378"/>
              <a:chExt cx="304800" cy="457200"/>
            </a:xfrm>
            <a:solidFill>
              <a:schemeClr val="bg1"/>
            </a:solidFill>
          </p:grpSpPr>
          <p:sp>
            <p:nvSpPr>
              <p:cNvPr id="43" name="Google Shape;493;p40"/>
              <p:cNvSpPr/>
              <p:nvPr/>
            </p:nvSpPr>
            <p:spPr>
              <a:xfrm>
                <a:off x="1437317" y="3004378"/>
                <a:ext cx="304800" cy="457200"/>
              </a:xfrm>
              <a:custGeom>
                <a:avLst/>
                <a:gdLst/>
                <a:ahLst/>
                <a:cxnLst/>
                <a:rect l="l" t="t" r="r" b="b"/>
                <a:pathLst>
                  <a:path w="304800" h="457200" extrusionOk="0">
                    <a:moveTo>
                      <a:pt x="285750" y="57150"/>
                    </a:moveTo>
                    <a:lnTo>
                      <a:pt x="238125" y="57150"/>
                    </a:lnTo>
                    <a:cubicBezTo>
                      <a:pt x="238125" y="46673"/>
                      <a:pt x="229553" y="38100"/>
                      <a:pt x="219075" y="38100"/>
                    </a:cubicBezTo>
                    <a:lnTo>
                      <a:pt x="190500" y="38100"/>
                    </a:lnTo>
                    <a:cubicBezTo>
                      <a:pt x="190500" y="27623"/>
                      <a:pt x="186690" y="18098"/>
                      <a:pt x="179070" y="11430"/>
                    </a:cubicBezTo>
                    <a:cubicBezTo>
                      <a:pt x="172403" y="4763"/>
                      <a:pt x="162878" y="0"/>
                      <a:pt x="152400" y="0"/>
                    </a:cubicBezTo>
                    <a:cubicBezTo>
                      <a:pt x="131445" y="0"/>
                      <a:pt x="114300" y="17145"/>
                      <a:pt x="114300" y="38100"/>
                    </a:cubicBezTo>
                    <a:lnTo>
                      <a:pt x="85725" y="38100"/>
                    </a:lnTo>
                    <a:cubicBezTo>
                      <a:pt x="75248" y="38100"/>
                      <a:pt x="66675" y="46673"/>
                      <a:pt x="66675" y="57150"/>
                    </a:cubicBezTo>
                    <a:lnTo>
                      <a:pt x="19050" y="57150"/>
                    </a:lnTo>
                    <a:cubicBezTo>
                      <a:pt x="8573" y="57150"/>
                      <a:pt x="0" y="66675"/>
                      <a:pt x="0" y="77153"/>
                    </a:cubicBezTo>
                    <a:lnTo>
                      <a:pt x="0" y="436245"/>
                    </a:lnTo>
                    <a:cubicBezTo>
                      <a:pt x="0" y="447675"/>
                      <a:pt x="8573" y="457200"/>
                      <a:pt x="19050" y="457200"/>
                    </a:cubicBezTo>
                    <a:lnTo>
                      <a:pt x="285750" y="457200"/>
                    </a:lnTo>
                    <a:cubicBezTo>
                      <a:pt x="296228" y="457200"/>
                      <a:pt x="304800" y="447675"/>
                      <a:pt x="304800" y="436245"/>
                    </a:cubicBezTo>
                    <a:lnTo>
                      <a:pt x="304800" y="77153"/>
                    </a:lnTo>
                    <a:cubicBezTo>
                      <a:pt x="304800" y="66675"/>
                      <a:pt x="296228" y="57150"/>
                      <a:pt x="285750" y="57150"/>
                    </a:cubicBezTo>
                    <a:close/>
                    <a:moveTo>
                      <a:pt x="161925" y="47625"/>
                    </a:moveTo>
                    <a:cubicBezTo>
                      <a:pt x="161925" y="52388"/>
                      <a:pt x="158115" y="57150"/>
                      <a:pt x="152400" y="57150"/>
                    </a:cubicBezTo>
                    <a:cubicBezTo>
                      <a:pt x="146685" y="57150"/>
                      <a:pt x="142875" y="52388"/>
                      <a:pt x="142875" y="47625"/>
                    </a:cubicBezTo>
                    <a:cubicBezTo>
                      <a:pt x="142875" y="42863"/>
                      <a:pt x="146685" y="38100"/>
                      <a:pt x="152400" y="38100"/>
                    </a:cubicBezTo>
                    <a:cubicBezTo>
                      <a:pt x="158115" y="38100"/>
                      <a:pt x="161925" y="42863"/>
                      <a:pt x="161925" y="47625"/>
                    </a:cubicBezTo>
                    <a:close/>
                    <a:moveTo>
                      <a:pt x="266700" y="419100"/>
                    </a:moveTo>
                    <a:lnTo>
                      <a:pt x="38100" y="419100"/>
                    </a:lnTo>
                    <a:lnTo>
                      <a:pt x="38100" y="95250"/>
                    </a:lnTo>
                    <a:lnTo>
                      <a:pt x="66675" y="95250"/>
                    </a:lnTo>
                    <a:cubicBezTo>
                      <a:pt x="66675" y="105728"/>
                      <a:pt x="75248" y="114300"/>
                      <a:pt x="85725" y="114300"/>
                    </a:cubicBezTo>
                    <a:lnTo>
                      <a:pt x="219075" y="114300"/>
                    </a:lnTo>
                    <a:cubicBezTo>
                      <a:pt x="229553" y="114300"/>
                      <a:pt x="238125" y="105728"/>
                      <a:pt x="238125" y="95250"/>
                    </a:cubicBezTo>
                    <a:lnTo>
                      <a:pt x="266700" y="95250"/>
                    </a:lnTo>
                    <a:lnTo>
                      <a:pt x="266700" y="41910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94;p40"/>
              <p:cNvSpPr/>
              <p:nvPr/>
            </p:nvSpPr>
            <p:spPr>
              <a:xfrm>
                <a:off x="1567809" y="3341563"/>
                <a:ext cx="43814" cy="43814"/>
              </a:xfrm>
              <a:custGeom>
                <a:avLst/>
                <a:gdLst/>
                <a:ahLst/>
                <a:cxnLst/>
                <a:rect l="l" t="t" r="r" b="b"/>
                <a:pathLst>
                  <a:path w="43814" h="43814" extrusionOk="0">
                    <a:moveTo>
                      <a:pt x="21908" y="0"/>
                    </a:moveTo>
                    <a:cubicBezTo>
                      <a:pt x="9525" y="0"/>
                      <a:pt x="0" y="9525"/>
                      <a:pt x="0" y="21907"/>
                    </a:cubicBezTo>
                    <a:cubicBezTo>
                      <a:pt x="0" y="34290"/>
                      <a:pt x="9525" y="43815"/>
                      <a:pt x="21908" y="43815"/>
                    </a:cubicBezTo>
                    <a:cubicBezTo>
                      <a:pt x="34290" y="43815"/>
                      <a:pt x="43815" y="34290"/>
                      <a:pt x="43815" y="21907"/>
                    </a:cubicBezTo>
                    <a:cubicBezTo>
                      <a:pt x="43815" y="9525"/>
                      <a:pt x="33338" y="0"/>
                      <a:pt x="21908"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95;p40"/>
              <p:cNvSpPr/>
              <p:nvPr/>
            </p:nvSpPr>
            <p:spPr>
              <a:xfrm>
                <a:off x="1531614" y="3164874"/>
                <a:ext cx="117157" cy="155733"/>
              </a:xfrm>
              <a:custGeom>
                <a:avLst/>
                <a:gdLst/>
                <a:ahLst/>
                <a:cxnLst/>
                <a:rect l="l" t="t" r="r" b="b"/>
                <a:pathLst>
                  <a:path w="117157" h="155733" extrusionOk="0">
                    <a:moveTo>
                      <a:pt x="69533" y="1429"/>
                    </a:moveTo>
                    <a:cubicBezTo>
                      <a:pt x="61913" y="-476"/>
                      <a:pt x="54293" y="-476"/>
                      <a:pt x="45720" y="1429"/>
                    </a:cubicBezTo>
                    <a:cubicBezTo>
                      <a:pt x="22860" y="6191"/>
                      <a:pt x="5715" y="24289"/>
                      <a:pt x="953" y="46196"/>
                    </a:cubicBezTo>
                    <a:cubicBezTo>
                      <a:pt x="0" y="48101"/>
                      <a:pt x="0" y="50006"/>
                      <a:pt x="0" y="51911"/>
                    </a:cubicBezTo>
                    <a:cubicBezTo>
                      <a:pt x="0" y="62389"/>
                      <a:pt x="8573" y="70961"/>
                      <a:pt x="19050" y="70961"/>
                    </a:cubicBezTo>
                    <a:cubicBezTo>
                      <a:pt x="28575" y="70961"/>
                      <a:pt x="37148" y="63341"/>
                      <a:pt x="38100" y="53816"/>
                    </a:cubicBezTo>
                    <a:cubicBezTo>
                      <a:pt x="38100" y="53816"/>
                      <a:pt x="38100" y="53816"/>
                      <a:pt x="38100" y="53816"/>
                    </a:cubicBezTo>
                    <a:cubicBezTo>
                      <a:pt x="40005" y="46196"/>
                      <a:pt x="45720" y="40481"/>
                      <a:pt x="53340" y="38576"/>
                    </a:cubicBezTo>
                    <a:cubicBezTo>
                      <a:pt x="56198" y="37624"/>
                      <a:pt x="59055" y="37624"/>
                      <a:pt x="61913" y="38576"/>
                    </a:cubicBezTo>
                    <a:cubicBezTo>
                      <a:pt x="69533" y="40481"/>
                      <a:pt x="76200" y="46196"/>
                      <a:pt x="78105" y="53816"/>
                    </a:cubicBezTo>
                    <a:cubicBezTo>
                      <a:pt x="78105" y="55721"/>
                      <a:pt x="78105" y="56674"/>
                      <a:pt x="78105" y="58579"/>
                    </a:cubicBezTo>
                    <a:cubicBezTo>
                      <a:pt x="78105" y="60484"/>
                      <a:pt x="78105" y="61436"/>
                      <a:pt x="78105" y="62389"/>
                    </a:cubicBezTo>
                    <a:cubicBezTo>
                      <a:pt x="76200" y="70009"/>
                      <a:pt x="70485" y="76676"/>
                      <a:pt x="62865" y="78581"/>
                    </a:cubicBezTo>
                    <a:cubicBezTo>
                      <a:pt x="61913" y="78581"/>
                      <a:pt x="60008" y="78581"/>
                      <a:pt x="59055" y="78581"/>
                    </a:cubicBezTo>
                    <a:cubicBezTo>
                      <a:pt x="48578" y="78581"/>
                      <a:pt x="40005" y="87154"/>
                      <a:pt x="40005" y="97631"/>
                    </a:cubicBezTo>
                    <a:lnTo>
                      <a:pt x="40005" y="136684"/>
                    </a:lnTo>
                    <a:cubicBezTo>
                      <a:pt x="40005" y="147161"/>
                      <a:pt x="48578" y="155734"/>
                      <a:pt x="59055" y="155734"/>
                    </a:cubicBezTo>
                    <a:cubicBezTo>
                      <a:pt x="69533" y="155734"/>
                      <a:pt x="78105" y="147161"/>
                      <a:pt x="78105" y="136684"/>
                    </a:cubicBezTo>
                    <a:lnTo>
                      <a:pt x="78105" y="112871"/>
                    </a:lnTo>
                    <a:cubicBezTo>
                      <a:pt x="97155" y="106204"/>
                      <a:pt x="112395" y="90011"/>
                      <a:pt x="116205" y="69056"/>
                    </a:cubicBezTo>
                    <a:cubicBezTo>
                      <a:pt x="117158" y="65246"/>
                      <a:pt x="117158" y="61436"/>
                      <a:pt x="117158" y="57626"/>
                    </a:cubicBezTo>
                    <a:cubicBezTo>
                      <a:pt x="117158" y="53816"/>
                      <a:pt x="117158" y="50006"/>
                      <a:pt x="116205" y="45244"/>
                    </a:cubicBezTo>
                    <a:cubicBezTo>
                      <a:pt x="110490" y="23336"/>
                      <a:pt x="92393" y="6191"/>
                      <a:pt x="69533" y="142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 name="Group 1"/>
          <p:cNvGrpSpPr/>
          <p:nvPr/>
        </p:nvGrpSpPr>
        <p:grpSpPr>
          <a:xfrm>
            <a:off x="8506768" y="3574800"/>
            <a:ext cx="749400" cy="749400"/>
            <a:chOff x="8506768" y="3574800"/>
            <a:chExt cx="749400" cy="749400"/>
          </a:xfrm>
        </p:grpSpPr>
        <p:sp>
          <p:nvSpPr>
            <p:cNvPr id="263" name="Google Shape;263;p29"/>
            <p:cNvSpPr/>
            <p:nvPr/>
          </p:nvSpPr>
          <p:spPr>
            <a:xfrm rot="10800000" flipH="1">
              <a:off x="8506768" y="357480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782;p41"/>
            <p:cNvGrpSpPr/>
            <p:nvPr/>
          </p:nvGrpSpPr>
          <p:grpSpPr>
            <a:xfrm>
              <a:off x="8733266" y="3780022"/>
              <a:ext cx="324661" cy="338956"/>
              <a:chOff x="3294650" y="3652450"/>
              <a:chExt cx="388350" cy="405450"/>
            </a:xfrm>
            <a:solidFill>
              <a:schemeClr val="bg1"/>
            </a:solidFill>
          </p:grpSpPr>
          <p:sp>
            <p:nvSpPr>
              <p:cNvPr id="30" name="Google Shape;783;p41"/>
              <p:cNvSpPr/>
              <p:nvPr/>
            </p:nvSpPr>
            <p:spPr>
              <a:xfrm>
                <a:off x="3294650" y="3681775"/>
                <a:ext cx="376150" cy="376125"/>
              </a:xfrm>
              <a:custGeom>
                <a:avLst/>
                <a:gdLst/>
                <a:ahLst/>
                <a:cxnLst/>
                <a:rect l="l" t="t" r="r" b="b"/>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1" name="Google Shape;784;p41"/>
              <p:cNvSpPr/>
              <p:nvPr/>
            </p:nvSpPr>
            <p:spPr>
              <a:xfrm>
                <a:off x="3494925" y="3760525"/>
                <a:ext cx="188075" cy="97100"/>
              </a:xfrm>
              <a:custGeom>
                <a:avLst/>
                <a:gdLst/>
                <a:ahLst/>
                <a:cxnLst/>
                <a:rect l="l" t="t" r="r" b="b"/>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2" name="Google Shape;785;p41"/>
              <p:cNvSpPr/>
              <p:nvPr/>
            </p:nvSpPr>
            <p:spPr>
              <a:xfrm>
                <a:off x="3494925" y="3652450"/>
                <a:ext cx="161200" cy="188100"/>
              </a:xfrm>
              <a:custGeom>
                <a:avLst/>
                <a:gdLst/>
                <a:ahLst/>
                <a:cxnLst/>
                <a:rect l="l" t="t" r="r" b="b"/>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Tree>
    <p:extLst>
      <p:ext uri="{BB962C8B-B14F-4D97-AF65-F5344CB8AC3E}">
        <p14:creationId xmlns:p14="http://schemas.microsoft.com/office/powerpoint/2010/main" val="2574319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59138"/>
            <a:ext cx="9144000" cy="4740790"/>
          </a:xfrm>
          <a:prstGeom prst="rect">
            <a:avLst/>
          </a:prstGeom>
        </p:spPr>
      </p:pic>
    </p:spTree>
    <p:extLst>
      <p:ext uri="{BB962C8B-B14F-4D97-AF65-F5344CB8AC3E}">
        <p14:creationId xmlns:p14="http://schemas.microsoft.com/office/powerpoint/2010/main" val="2004874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ctrTitle" idx="4294967295"/>
          </p:nvPr>
        </p:nvSpPr>
        <p:spPr>
          <a:xfrm>
            <a:off x="6953354" y="904294"/>
            <a:ext cx="1436563"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rgbClr val="AB1638"/>
                </a:solidFill>
              </a:rPr>
              <a:t>26 minutes</a:t>
            </a:r>
            <a:endParaRPr sz="2000" dirty="0">
              <a:solidFill>
                <a:srgbClr val="AB1638"/>
              </a:solidFill>
            </a:endParaRPr>
          </a:p>
        </p:txBody>
      </p:sp>
      <p:sp>
        <p:nvSpPr>
          <p:cNvPr id="256" name="Google Shape;256;p29"/>
          <p:cNvSpPr txBox="1">
            <a:spLocks noGrp="1"/>
          </p:cNvSpPr>
          <p:nvPr>
            <p:ph type="ctrTitle" idx="4294967295"/>
          </p:nvPr>
        </p:nvSpPr>
        <p:spPr>
          <a:xfrm>
            <a:off x="6304547" y="3533187"/>
            <a:ext cx="2054752"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AU" sz="2000" dirty="0">
                <a:solidFill>
                  <a:schemeClr val="accent1"/>
                </a:solidFill>
              </a:rPr>
              <a:t>Various</a:t>
            </a:r>
            <a:r>
              <a:rPr lang="en" sz="2000" dirty="0">
                <a:solidFill>
                  <a:schemeClr val="accent1"/>
                </a:solidFill>
              </a:rPr>
              <a:t> scenarios </a:t>
            </a:r>
            <a:br>
              <a:rPr lang="en" sz="2000" dirty="0">
                <a:solidFill>
                  <a:schemeClr val="accent1"/>
                </a:solidFill>
              </a:rPr>
            </a:br>
            <a:r>
              <a:rPr lang="en" sz="2000" dirty="0">
                <a:solidFill>
                  <a:schemeClr val="accent1"/>
                </a:solidFill>
              </a:rPr>
              <a:t>(with up to 6 associated questions)</a:t>
            </a:r>
            <a:endParaRPr sz="2000" dirty="0">
              <a:solidFill>
                <a:schemeClr val="accent1"/>
              </a:solidFill>
            </a:endParaRPr>
          </a:p>
        </p:txBody>
      </p:sp>
      <p:sp>
        <p:nvSpPr>
          <p:cNvPr id="258" name="Google Shape;258;p29"/>
          <p:cNvSpPr txBox="1">
            <a:spLocks noGrp="1"/>
          </p:cNvSpPr>
          <p:nvPr>
            <p:ph type="ctrTitle" idx="4294967295"/>
          </p:nvPr>
        </p:nvSpPr>
        <p:spPr>
          <a:xfrm>
            <a:off x="6950901" y="2218741"/>
            <a:ext cx="1408399"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4"/>
                </a:solidFill>
              </a:rPr>
              <a:t>69 questions</a:t>
            </a:r>
            <a:endParaRPr sz="2000" dirty="0">
              <a:solidFill>
                <a:schemeClr val="accent4"/>
              </a:solidFill>
            </a:endParaRPr>
          </a:p>
        </p:txBody>
      </p:sp>
      <p:grpSp>
        <p:nvGrpSpPr>
          <p:cNvPr id="6" name="Group 5"/>
          <p:cNvGrpSpPr/>
          <p:nvPr/>
        </p:nvGrpSpPr>
        <p:grpSpPr>
          <a:xfrm>
            <a:off x="8506768" y="945900"/>
            <a:ext cx="749400" cy="749400"/>
            <a:chOff x="8506768" y="945900"/>
            <a:chExt cx="749400" cy="749400"/>
          </a:xfrm>
        </p:grpSpPr>
        <p:sp>
          <p:nvSpPr>
            <p:cNvPr id="261" name="Google Shape;261;p29"/>
            <p:cNvSpPr/>
            <p:nvPr/>
          </p:nvSpPr>
          <p:spPr>
            <a:xfrm rot="10800000" flipH="1">
              <a:off x="8506768" y="945900"/>
              <a:ext cx="749400" cy="749400"/>
            </a:xfrm>
            <a:prstGeom prst="chord">
              <a:avLst>
                <a:gd name="adj1" fmla="val 2700000"/>
                <a:gd name="adj2" fmla="val 18900274"/>
              </a:avLst>
            </a:prstGeom>
            <a:solidFill>
              <a:srgbClr val="AB1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650;p41"/>
            <p:cNvGrpSpPr/>
            <p:nvPr/>
          </p:nvGrpSpPr>
          <p:grpSpPr>
            <a:xfrm flipH="1">
              <a:off x="8715565" y="1167711"/>
              <a:ext cx="331808" cy="331307"/>
              <a:chOff x="6660750" y="298550"/>
              <a:chExt cx="396900" cy="396300"/>
            </a:xfrm>
            <a:solidFill>
              <a:schemeClr val="bg1"/>
            </a:solidFill>
          </p:grpSpPr>
          <p:sp>
            <p:nvSpPr>
              <p:cNvPr id="27" name="Google Shape;651;p41"/>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652;p41"/>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grpSp>
        <p:nvGrpSpPr>
          <p:cNvPr id="7" name="Group 6"/>
          <p:cNvGrpSpPr/>
          <p:nvPr/>
        </p:nvGrpSpPr>
        <p:grpSpPr>
          <a:xfrm>
            <a:off x="8507245" y="2260347"/>
            <a:ext cx="749400" cy="749400"/>
            <a:chOff x="8507245" y="2260347"/>
            <a:chExt cx="749400" cy="749400"/>
          </a:xfrm>
        </p:grpSpPr>
        <p:sp>
          <p:nvSpPr>
            <p:cNvPr id="262" name="Google Shape;262;p29"/>
            <p:cNvSpPr/>
            <p:nvPr/>
          </p:nvSpPr>
          <p:spPr>
            <a:xfrm rot="10800000" flipH="1">
              <a:off x="8507245" y="2260347"/>
              <a:ext cx="749400" cy="749400"/>
            </a:xfrm>
            <a:prstGeom prst="chord">
              <a:avLst>
                <a:gd name="adj1" fmla="val 2700000"/>
                <a:gd name="adj2" fmla="val 1890027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492;p40"/>
            <p:cNvGrpSpPr/>
            <p:nvPr/>
          </p:nvGrpSpPr>
          <p:grpSpPr>
            <a:xfrm>
              <a:off x="8722702" y="2442116"/>
              <a:ext cx="301190" cy="367475"/>
              <a:chOff x="1437317" y="3004378"/>
              <a:chExt cx="304800" cy="457200"/>
            </a:xfrm>
            <a:solidFill>
              <a:schemeClr val="bg1"/>
            </a:solidFill>
          </p:grpSpPr>
          <p:sp>
            <p:nvSpPr>
              <p:cNvPr id="30" name="Google Shape;493;p40"/>
              <p:cNvSpPr/>
              <p:nvPr/>
            </p:nvSpPr>
            <p:spPr>
              <a:xfrm>
                <a:off x="1437317" y="3004378"/>
                <a:ext cx="304800" cy="457200"/>
              </a:xfrm>
              <a:custGeom>
                <a:avLst/>
                <a:gdLst/>
                <a:ahLst/>
                <a:cxnLst/>
                <a:rect l="l" t="t" r="r" b="b"/>
                <a:pathLst>
                  <a:path w="304800" h="457200" extrusionOk="0">
                    <a:moveTo>
                      <a:pt x="285750" y="57150"/>
                    </a:moveTo>
                    <a:lnTo>
                      <a:pt x="238125" y="57150"/>
                    </a:lnTo>
                    <a:cubicBezTo>
                      <a:pt x="238125" y="46673"/>
                      <a:pt x="229553" y="38100"/>
                      <a:pt x="219075" y="38100"/>
                    </a:cubicBezTo>
                    <a:lnTo>
                      <a:pt x="190500" y="38100"/>
                    </a:lnTo>
                    <a:cubicBezTo>
                      <a:pt x="190500" y="27623"/>
                      <a:pt x="186690" y="18098"/>
                      <a:pt x="179070" y="11430"/>
                    </a:cubicBezTo>
                    <a:cubicBezTo>
                      <a:pt x="172403" y="4763"/>
                      <a:pt x="162878" y="0"/>
                      <a:pt x="152400" y="0"/>
                    </a:cubicBezTo>
                    <a:cubicBezTo>
                      <a:pt x="131445" y="0"/>
                      <a:pt x="114300" y="17145"/>
                      <a:pt x="114300" y="38100"/>
                    </a:cubicBezTo>
                    <a:lnTo>
                      <a:pt x="85725" y="38100"/>
                    </a:lnTo>
                    <a:cubicBezTo>
                      <a:pt x="75248" y="38100"/>
                      <a:pt x="66675" y="46673"/>
                      <a:pt x="66675" y="57150"/>
                    </a:cubicBezTo>
                    <a:lnTo>
                      <a:pt x="19050" y="57150"/>
                    </a:lnTo>
                    <a:cubicBezTo>
                      <a:pt x="8573" y="57150"/>
                      <a:pt x="0" y="66675"/>
                      <a:pt x="0" y="77153"/>
                    </a:cubicBezTo>
                    <a:lnTo>
                      <a:pt x="0" y="436245"/>
                    </a:lnTo>
                    <a:cubicBezTo>
                      <a:pt x="0" y="447675"/>
                      <a:pt x="8573" y="457200"/>
                      <a:pt x="19050" y="457200"/>
                    </a:cubicBezTo>
                    <a:lnTo>
                      <a:pt x="285750" y="457200"/>
                    </a:lnTo>
                    <a:cubicBezTo>
                      <a:pt x="296228" y="457200"/>
                      <a:pt x="304800" y="447675"/>
                      <a:pt x="304800" y="436245"/>
                    </a:cubicBezTo>
                    <a:lnTo>
                      <a:pt x="304800" y="77153"/>
                    </a:lnTo>
                    <a:cubicBezTo>
                      <a:pt x="304800" y="66675"/>
                      <a:pt x="296228" y="57150"/>
                      <a:pt x="285750" y="57150"/>
                    </a:cubicBezTo>
                    <a:close/>
                    <a:moveTo>
                      <a:pt x="161925" y="47625"/>
                    </a:moveTo>
                    <a:cubicBezTo>
                      <a:pt x="161925" y="52388"/>
                      <a:pt x="158115" y="57150"/>
                      <a:pt x="152400" y="57150"/>
                    </a:cubicBezTo>
                    <a:cubicBezTo>
                      <a:pt x="146685" y="57150"/>
                      <a:pt x="142875" y="52388"/>
                      <a:pt x="142875" y="47625"/>
                    </a:cubicBezTo>
                    <a:cubicBezTo>
                      <a:pt x="142875" y="42863"/>
                      <a:pt x="146685" y="38100"/>
                      <a:pt x="152400" y="38100"/>
                    </a:cubicBezTo>
                    <a:cubicBezTo>
                      <a:pt x="158115" y="38100"/>
                      <a:pt x="161925" y="42863"/>
                      <a:pt x="161925" y="47625"/>
                    </a:cubicBezTo>
                    <a:close/>
                    <a:moveTo>
                      <a:pt x="266700" y="419100"/>
                    </a:moveTo>
                    <a:lnTo>
                      <a:pt x="38100" y="419100"/>
                    </a:lnTo>
                    <a:lnTo>
                      <a:pt x="38100" y="95250"/>
                    </a:lnTo>
                    <a:lnTo>
                      <a:pt x="66675" y="95250"/>
                    </a:lnTo>
                    <a:cubicBezTo>
                      <a:pt x="66675" y="105728"/>
                      <a:pt x="75248" y="114300"/>
                      <a:pt x="85725" y="114300"/>
                    </a:cubicBezTo>
                    <a:lnTo>
                      <a:pt x="219075" y="114300"/>
                    </a:lnTo>
                    <a:cubicBezTo>
                      <a:pt x="229553" y="114300"/>
                      <a:pt x="238125" y="105728"/>
                      <a:pt x="238125" y="95250"/>
                    </a:cubicBezTo>
                    <a:lnTo>
                      <a:pt x="266700" y="95250"/>
                    </a:lnTo>
                    <a:lnTo>
                      <a:pt x="266700" y="41910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494;p40"/>
              <p:cNvSpPr/>
              <p:nvPr/>
            </p:nvSpPr>
            <p:spPr>
              <a:xfrm>
                <a:off x="1567809" y="3341563"/>
                <a:ext cx="43814" cy="43814"/>
              </a:xfrm>
              <a:custGeom>
                <a:avLst/>
                <a:gdLst/>
                <a:ahLst/>
                <a:cxnLst/>
                <a:rect l="l" t="t" r="r" b="b"/>
                <a:pathLst>
                  <a:path w="43814" h="43814" extrusionOk="0">
                    <a:moveTo>
                      <a:pt x="21908" y="0"/>
                    </a:moveTo>
                    <a:cubicBezTo>
                      <a:pt x="9525" y="0"/>
                      <a:pt x="0" y="9525"/>
                      <a:pt x="0" y="21907"/>
                    </a:cubicBezTo>
                    <a:cubicBezTo>
                      <a:pt x="0" y="34290"/>
                      <a:pt x="9525" y="43815"/>
                      <a:pt x="21908" y="43815"/>
                    </a:cubicBezTo>
                    <a:cubicBezTo>
                      <a:pt x="34290" y="43815"/>
                      <a:pt x="43815" y="34290"/>
                      <a:pt x="43815" y="21907"/>
                    </a:cubicBezTo>
                    <a:cubicBezTo>
                      <a:pt x="43815" y="9525"/>
                      <a:pt x="33338" y="0"/>
                      <a:pt x="21908"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495;p40"/>
              <p:cNvSpPr/>
              <p:nvPr/>
            </p:nvSpPr>
            <p:spPr>
              <a:xfrm>
                <a:off x="1531614" y="3164874"/>
                <a:ext cx="117157" cy="155733"/>
              </a:xfrm>
              <a:custGeom>
                <a:avLst/>
                <a:gdLst/>
                <a:ahLst/>
                <a:cxnLst/>
                <a:rect l="l" t="t" r="r" b="b"/>
                <a:pathLst>
                  <a:path w="117157" h="155733" extrusionOk="0">
                    <a:moveTo>
                      <a:pt x="69533" y="1429"/>
                    </a:moveTo>
                    <a:cubicBezTo>
                      <a:pt x="61913" y="-476"/>
                      <a:pt x="54293" y="-476"/>
                      <a:pt x="45720" y="1429"/>
                    </a:cubicBezTo>
                    <a:cubicBezTo>
                      <a:pt x="22860" y="6191"/>
                      <a:pt x="5715" y="24289"/>
                      <a:pt x="953" y="46196"/>
                    </a:cubicBezTo>
                    <a:cubicBezTo>
                      <a:pt x="0" y="48101"/>
                      <a:pt x="0" y="50006"/>
                      <a:pt x="0" y="51911"/>
                    </a:cubicBezTo>
                    <a:cubicBezTo>
                      <a:pt x="0" y="62389"/>
                      <a:pt x="8573" y="70961"/>
                      <a:pt x="19050" y="70961"/>
                    </a:cubicBezTo>
                    <a:cubicBezTo>
                      <a:pt x="28575" y="70961"/>
                      <a:pt x="37148" y="63341"/>
                      <a:pt x="38100" y="53816"/>
                    </a:cubicBezTo>
                    <a:cubicBezTo>
                      <a:pt x="38100" y="53816"/>
                      <a:pt x="38100" y="53816"/>
                      <a:pt x="38100" y="53816"/>
                    </a:cubicBezTo>
                    <a:cubicBezTo>
                      <a:pt x="40005" y="46196"/>
                      <a:pt x="45720" y="40481"/>
                      <a:pt x="53340" y="38576"/>
                    </a:cubicBezTo>
                    <a:cubicBezTo>
                      <a:pt x="56198" y="37624"/>
                      <a:pt x="59055" y="37624"/>
                      <a:pt x="61913" y="38576"/>
                    </a:cubicBezTo>
                    <a:cubicBezTo>
                      <a:pt x="69533" y="40481"/>
                      <a:pt x="76200" y="46196"/>
                      <a:pt x="78105" y="53816"/>
                    </a:cubicBezTo>
                    <a:cubicBezTo>
                      <a:pt x="78105" y="55721"/>
                      <a:pt x="78105" y="56674"/>
                      <a:pt x="78105" y="58579"/>
                    </a:cubicBezTo>
                    <a:cubicBezTo>
                      <a:pt x="78105" y="60484"/>
                      <a:pt x="78105" y="61436"/>
                      <a:pt x="78105" y="62389"/>
                    </a:cubicBezTo>
                    <a:cubicBezTo>
                      <a:pt x="76200" y="70009"/>
                      <a:pt x="70485" y="76676"/>
                      <a:pt x="62865" y="78581"/>
                    </a:cubicBezTo>
                    <a:cubicBezTo>
                      <a:pt x="61913" y="78581"/>
                      <a:pt x="60008" y="78581"/>
                      <a:pt x="59055" y="78581"/>
                    </a:cubicBezTo>
                    <a:cubicBezTo>
                      <a:pt x="48578" y="78581"/>
                      <a:pt x="40005" y="87154"/>
                      <a:pt x="40005" y="97631"/>
                    </a:cubicBezTo>
                    <a:lnTo>
                      <a:pt x="40005" y="136684"/>
                    </a:lnTo>
                    <a:cubicBezTo>
                      <a:pt x="40005" y="147161"/>
                      <a:pt x="48578" y="155734"/>
                      <a:pt x="59055" y="155734"/>
                    </a:cubicBezTo>
                    <a:cubicBezTo>
                      <a:pt x="69533" y="155734"/>
                      <a:pt x="78105" y="147161"/>
                      <a:pt x="78105" y="136684"/>
                    </a:cubicBezTo>
                    <a:lnTo>
                      <a:pt x="78105" y="112871"/>
                    </a:lnTo>
                    <a:cubicBezTo>
                      <a:pt x="97155" y="106204"/>
                      <a:pt x="112395" y="90011"/>
                      <a:pt x="116205" y="69056"/>
                    </a:cubicBezTo>
                    <a:cubicBezTo>
                      <a:pt x="117158" y="65246"/>
                      <a:pt x="117158" y="61436"/>
                      <a:pt x="117158" y="57626"/>
                    </a:cubicBezTo>
                    <a:cubicBezTo>
                      <a:pt x="117158" y="53816"/>
                      <a:pt x="117158" y="50006"/>
                      <a:pt x="116205" y="45244"/>
                    </a:cubicBezTo>
                    <a:cubicBezTo>
                      <a:pt x="110490" y="23336"/>
                      <a:pt x="92393" y="6191"/>
                      <a:pt x="69533" y="142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63" name="Google Shape;263;p29"/>
          <p:cNvSpPr/>
          <p:nvPr/>
        </p:nvSpPr>
        <p:spPr>
          <a:xfrm rot="10800000" flipH="1">
            <a:off x="8506768" y="357480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3;p26"/>
          <p:cNvSpPr txBox="1">
            <a:spLocks/>
          </p:cNvSpPr>
          <p:nvPr/>
        </p:nvSpPr>
        <p:spPr>
          <a:xfrm>
            <a:off x="810696" y="319916"/>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0082A9"/>
                </a:solidFill>
                <a:latin typeface="Cabin Condensed SemiBold"/>
                <a:sym typeface="Cabin Condensed SemiBold"/>
              </a:rPr>
              <a:t>Situational Judgement</a:t>
            </a:r>
            <a:endParaRPr lang="en-GB" dirty="0"/>
          </a:p>
        </p:txBody>
      </p:sp>
      <p:sp>
        <p:nvSpPr>
          <p:cNvPr id="42" name="Google Shape;147;p19"/>
          <p:cNvSpPr txBox="1">
            <a:spLocks/>
          </p:cNvSpPr>
          <p:nvPr/>
        </p:nvSpPr>
        <p:spPr>
          <a:xfrm>
            <a:off x="850605" y="1111375"/>
            <a:ext cx="4852363" cy="3613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The test measures your capacity to understand real world situations and to identify critical factors and appropriate behaviour in dealing with them</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It assesses the key traits of integrity, perspective taking and team involvement, resilience and adaptability</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SJTs are used widely in medical selection, including selection of Foundation Doctors, GPs and other medical specialties</a:t>
            </a:r>
          </a:p>
        </p:txBody>
      </p:sp>
      <p:sp>
        <p:nvSpPr>
          <p:cNvPr id="38" name="Google Shape;543;p40"/>
          <p:cNvSpPr/>
          <p:nvPr/>
        </p:nvSpPr>
        <p:spPr>
          <a:xfrm>
            <a:off x="8746183" y="3820155"/>
            <a:ext cx="301190" cy="328099"/>
          </a:xfrm>
          <a:custGeom>
            <a:avLst/>
            <a:gdLst/>
            <a:ahLst/>
            <a:cxnLst/>
            <a:rect l="l" t="t" r="r" b="b"/>
            <a:pathLst>
              <a:path w="400050" h="418929" extrusionOk="0">
                <a:moveTo>
                  <a:pt x="323850" y="0"/>
                </a:moveTo>
                <a:lnTo>
                  <a:pt x="76200" y="0"/>
                </a:lnTo>
                <a:cubicBezTo>
                  <a:pt x="34290" y="0"/>
                  <a:pt x="0" y="34290"/>
                  <a:pt x="0" y="76200"/>
                </a:cubicBezTo>
                <a:lnTo>
                  <a:pt x="0" y="257175"/>
                </a:lnTo>
                <a:cubicBezTo>
                  <a:pt x="0" y="299085"/>
                  <a:pt x="34290" y="333375"/>
                  <a:pt x="76200" y="333375"/>
                </a:cubicBezTo>
                <a:lnTo>
                  <a:pt x="209550" y="333375"/>
                </a:lnTo>
                <a:lnTo>
                  <a:pt x="293370" y="417195"/>
                </a:lnTo>
                <a:cubicBezTo>
                  <a:pt x="297180" y="421005"/>
                  <a:pt x="304800" y="418148"/>
                  <a:pt x="304800" y="412433"/>
                </a:cubicBezTo>
                <a:lnTo>
                  <a:pt x="304800" y="333375"/>
                </a:lnTo>
                <a:lnTo>
                  <a:pt x="323850" y="333375"/>
                </a:lnTo>
                <a:cubicBezTo>
                  <a:pt x="365760" y="333375"/>
                  <a:pt x="400050" y="299085"/>
                  <a:pt x="400050" y="257175"/>
                </a:cubicBezTo>
                <a:lnTo>
                  <a:pt x="400050" y="76200"/>
                </a:lnTo>
                <a:cubicBezTo>
                  <a:pt x="400050" y="34290"/>
                  <a:pt x="365760" y="0"/>
                  <a:pt x="323850" y="0"/>
                </a:cubicBezTo>
                <a:close/>
                <a:moveTo>
                  <a:pt x="200025" y="266700"/>
                </a:moveTo>
                <a:cubicBezTo>
                  <a:pt x="189548" y="266700"/>
                  <a:pt x="180975" y="258128"/>
                  <a:pt x="180975" y="247650"/>
                </a:cubicBezTo>
                <a:cubicBezTo>
                  <a:pt x="180975" y="237173"/>
                  <a:pt x="189548" y="228600"/>
                  <a:pt x="200025" y="228600"/>
                </a:cubicBezTo>
                <a:cubicBezTo>
                  <a:pt x="210503" y="228600"/>
                  <a:pt x="219075" y="237173"/>
                  <a:pt x="219075" y="247650"/>
                </a:cubicBezTo>
                <a:cubicBezTo>
                  <a:pt x="219075" y="258128"/>
                  <a:pt x="210503" y="266700"/>
                  <a:pt x="200025" y="266700"/>
                </a:cubicBezTo>
                <a:close/>
                <a:moveTo>
                  <a:pt x="219075" y="180975"/>
                </a:moveTo>
                <a:cubicBezTo>
                  <a:pt x="219075" y="191453"/>
                  <a:pt x="210503" y="200025"/>
                  <a:pt x="200025" y="200025"/>
                </a:cubicBezTo>
                <a:cubicBezTo>
                  <a:pt x="189548" y="200025"/>
                  <a:pt x="180975" y="191453"/>
                  <a:pt x="180975" y="180975"/>
                </a:cubicBezTo>
                <a:lnTo>
                  <a:pt x="180975" y="76200"/>
                </a:lnTo>
                <a:cubicBezTo>
                  <a:pt x="180975" y="65723"/>
                  <a:pt x="189548" y="57150"/>
                  <a:pt x="200025" y="57150"/>
                </a:cubicBezTo>
                <a:cubicBezTo>
                  <a:pt x="210503" y="57150"/>
                  <a:pt x="219075" y="65723"/>
                  <a:pt x="219075" y="76200"/>
                </a:cubicBezTo>
                <a:lnTo>
                  <a:pt x="219075" y="180975"/>
                </a:lnTo>
                <a:close/>
              </a:path>
            </a:pathLst>
          </a:custGeom>
          <a:solidFill>
            <a:schemeClr val="bg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06004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txBox="1">
            <a:spLocks noGrp="1"/>
          </p:cNvSpPr>
          <p:nvPr>
            <p:ph type="title"/>
          </p:nvPr>
        </p:nvSpPr>
        <p:spPr>
          <a:xfrm>
            <a:off x="855300" y="343286"/>
            <a:ext cx="6602100" cy="749400"/>
          </a:xfrm>
          <a:prstGeom prst="rect">
            <a:avLst/>
          </a:prstGeom>
        </p:spPr>
        <p:txBody>
          <a:bodyPr spcFirstLastPara="1" wrap="square" lIns="0" tIns="0" rIns="0" bIns="0" anchor="ctr" anchorCtr="0">
            <a:noAutofit/>
          </a:bodyPr>
          <a:lstStyle/>
          <a:p>
            <a:pPr lvl="0"/>
            <a:r>
              <a:rPr lang="en-GB" dirty="0"/>
              <a:t>UCAT ANZ 2025 Overview…</a:t>
            </a:r>
            <a:endParaRPr dirty="0"/>
          </a:p>
        </p:txBody>
      </p:sp>
      <p:sp>
        <p:nvSpPr>
          <p:cNvPr id="147" name="Google Shape;147;p19"/>
          <p:cNvSpPr txBox="1">
            <a:spLocks noGrp="1"/>
          </p:cNvSpPr>
          <p:nvPr>
            <p:ph type="body" idx="1"/>
          </p:nvPr>
        </p:nvSpPr>
        <p:spPr>
          <a:xfrm>
            <a:off x="855300" y="1011853"/>
            <a:ext cx="4796200" cy="3866376"/>
          </a:xfrm>
          <a:prstGeom prst="rect">
            <a:avLst/>
          </a:prstGeom>
        </p:spPr>
        <p:txBody>
          <a:bodyPr spcFirstLastPara="1" wrap="square" lIns="0" tIns="0" rIns="0" bIns="0" anchor="t" anchorCtr="0">
            <a:noAutofit/>
          </a:bodyPr>
          <a:lstStyle/>
          <a:p>
            <a:r>
              <a:rPr lang="en-GB" sz="2000" dirty="0"/>
              <a:t>What is the UCAT ANZ and who uses it?</a:t>
            </a:r>
          </a:p>
          <a:p>
            <a:r>
              <a:rPr lang="en-GB" sz="2000" dirty="0"/>
              <a:t>Eligibility</a:t>
            </a:r>
          </a:p>
          <a:p>
            <a:r>
              <a:rPr lang="en-GB" sz="2000" dirty="0"/>
              <a:t>Key Dates, Registration and Booking</a:t>
            </a:r>
            <a:endParaRPr lang="en-GB" sz="2000" dirty="0">
              <a:cs typeface="Calibri"/>
            </a:endParaRPr>
          </a:p>
          <a:p>
            <a:r>
              <a:rPr lang="en-GB" sz="2000" dirty="0"/>
              <a:t>Fees and Concessions</a:t>
            </a:r>
          </a:p>
          <a:p>
            <a:r>
              <a:rPr lang="en-GB" sz="2000" dirty="0">
                <a:cs typeface="Calibri"/>
              </a:rPr>
              <a:t>Access Arrangements</a:t>
            </a:r>
          </a:p>
          <a:p>
            <a:r>
              <a:rPr lang="en-GB" sz="2000" dirty="0"/>
              <a:t>New Test Format</a:t>
            </a:r>
          </a:p>
          <a:p>
            <a:r>
              <a:rPr lang="en-GB" sz="2000" dirty="0"/>
              <a:t>How should I prepare for the test?</a:t>
            </a:r>
            <a:endParaRPr lang="en-GB" sz="2000" dirty="0">
              <a:cs typeface="Calibri"/>
            </a:endParaRPr>
          </a:p>
          <a:p>
            <a:r>
              <a:rPr lang="en-GB" sz="2000" dirty="0"/>
              <a:t>Test Day</a:t>
            </a:r>
          </a:p>
          <a:p>
            <a:r>
              <a:rPr lang="en-GB" sz="2000" dirty="0"/>
              <a:t>Results</a:t>
            </a:r>
            <a:endParaRPr lang="en-GB" sz="2000" dirty="0">
              <a:cs typeface="Calibri"/>
            </a:endParaRPr>
          </a:p>
        </p:txBody>
      </p:sp>
    </p:spTree>
    <p:extLst>
      <p:ext uri="{BB962C8B-B14F-4D97-AF65-F5344CB8AC3E}">
        <p14:creationId xmlns:p14="http://schemas.microsoft.com/office/powerpoint/2010/main" val="42548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233294"/>
            <a:ext cx="9144000" cy="4759287"/>
          </a:xfrm>
          <a:prstGeom prst="rect">
            <a:avLst/>
          </a:prstGeom>
        </p:spPr>
      </p:pic>
    </p:spTree>
    <p:extLst>
      <p:ext uri="{BB962C8B-B14F-4D97-AF65-F5344CB8AC3E}">
        <p14:creationId xmlns:p14="http://schemas.microsoft.com/office/powerpoint/2010/main" val="2879976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How should you prepare?</a:t>
            </a:r>
          </a:p>
        </p:txBody>
      </p:sp>
      <p:sp>
        <p:nvSpPr>
          <p:cNvPr id="4" name="Text Placeholder 3"/>
          <p:cNvSpPr>
            <a:spLocks noGrp="1"/>
          </p:cNvSpPr>
          <p:nvPr>
            <p:ph type="body" idx="1"/>
          </p:nvPr>
        </p:nvSpPr>
        <p:spPr>
          <a:xfrm>
            <a:off x="855300" y="1098171"/>
            <a:ext cx="7575023" cy="3731216"/>
          </a:xfrm>
        </p:spPr>
        <p:txBody>
          <a:bodyPr/>
          <a:lstStyle/>
          <a:p>
            <a:pPr>
              <a:spcBef>
                <a:spcPts val="0"/>
              </a:spcBef>
              <a:spcAft>
                <a:spcPts val="800"/>
              </a:spcAft>
            </a:pPr>
            <a:r>
              <a:rPr lang="en-US" sz="1800" dirty="0"/>
              <a:t>Although it is a test of aptitude rather than academic knowledge, you should still allow time to prepare thoroughly for the UCAT ANZ</a:t>
            </a:r>
          </a:p>
          <a:p>
            <a:pPr>
              <a:spcBef>
                <a:spcPts val="0"/>
              </a:spcBef>
              <a:spcAft>
                <a:spcPts val="800"/>
              </a:spcAft>
            </a:pPr>
            <a:r>
              <a:rPr lang="en-US" sz="1800" dirty="0"/>
              <a:t>Use the </a:t>
            </a:r>
            <a:r>
              <a:rPr lang="en-US" sz="1800" b="1" dirty="0"/>
              <a:t>official</a:t>
            </a:r>
            <a:r>
              <a:rPr lang="en-US" sz="1800" dirty="0"/>
              <a:t> </a:t>
            </a:r>
            <a:r>
              <a:rPr lang="en-US" sz="1800" b="1" dirty="0"/>
              <a:t>FREE</a:t>
            </a:r>
            <a:r>
              <a:rPr lang="en-US" sz="1800" dirty="0"/>
              <a:t> resources available on the UCAT ANZ website                               (we have over 1,000 example questions). </a:t>
            </a:r>
            <a:r>
              <a:rPr lang="en-US" sz="1800" b="1" dirty="0">
                <a:solidFill>
                  <a:srgbClr val="00B0F0"/>
                </a:solidFill>
              </a:rPr>
              <a:t>Updated preparation materials for UCAT ANZ 2025 will be available in early March 2025. </a:t>
            </a:r>
          </a:p>
          <a:p>
            <a:pPr>
              <a:spcBef>
                <a:spcPts val="0"/>
              </a:spcBef>
              <a:spcAft>
                <a:spcPts val="800"/>
              </a:spcAft>
            </a:pPr>
            <a:r>
              <a:rPr lang="en-US" sz="1800" dirty="0"/>
              <a:t>We recommend you spend around </a:t>
            </a:r>
            <a:r>
              <a:rPr lang="en-US" sz="1800" b="1" dirty="0"/>
              <a:t>25-30 hours </a:t>
            </a:r>
            <a:r>
              <a:rPr lang="en-US" sz="1800" dirty="0"/>
              <a:t>preparing for the test</a:t>
            </a:r>
          </a:p>
          <a:p>
            <a:pPr>
              <a:spcBef>
                <a:spcPts val="0"/>
              </a:spcBef>
              <a:spcAft>
                <a:spcPts val="800"/>
              </a:spcAft>
            </a:pPr>
            <a:r>
              <a:rPr lang="en-US" sz="1800" dirty="0"/>
              <a:t>Start at least </a:t>
            </a:r>
            <a:r>
              <a:rPr lang="en-US" sz="1800" b="1" dirty="0"/>
              <a:t>4-6 weeks </a:t>
            </a:r>
            <a:r>
              <a:rPr lang="en-US" sz="1800" dirty="0"/>
              <a:t>before your test date</a:t>
            </a:r>
            <a:endParaRPr lang="en-US" sz="1800" b="1" dirty="0"/>
          </a:p>
          <a:p>
            <a:r>
              <a:rPr lang="en-US" sz="1800" dirty="0"/>
              <a:t>The UCAT ANZ consortium does </a:t>
            </a:r>
            <a:r>
              <a:rPr lang="en-US" sz="1800" b="1" dirty="0"/>
              <a:t>not </a:t>
            </a:r>
            <a:r>
              <a:rPr lang="en-US" sz="1800" dirty="0"/>
              <a:t>endorse or recommend any commercial preparation companies or materials. UCAT ANZ is not affiliated with these companies in any way</a:t>
            </a:r>
            <a:r>
              <a:rPr lang="en-US" sz="2000" dirty="0"/>
              <a:t>.</a:t>
            </a:r>
            <a:endParaRPr lang="en-GB" sz="2000" dirty="0">
              <a:cs typeface="Calibri"/>
            </a:endParaRPr>
          </a:p>
        </p:txBody>
      </p:sp>
      <p:sp>
        <p:nvSpPr>
          <p:cNvPr id="6" name="Google Shape;263;p29"/>
          <p:cNvSpPr/>
          <p:nvPr/>
        </p:nvSpPr>
        <p:spPr>
          <a:xfrm rot="10800000">
            <a:off x="-106400" y="367464"/>
            <a:ext cx="749400" cy="749400"/>
          </a:xfrm>
          <a:prstGeom prst="chord">
            <a:avLst>
              <a:gd name="adj1" fmla="val 2700000"/>
              <a:gd name="adj2" fmla="val 18900274"/>
            </a:avLst>
          </a:prstGeom>
          <a:solidFill>
            <a:srgbClr val="00A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623;p41"/>
          <p:cNvGrpSpPr/>
          <p:nvPr/>
        </p:nvGrpSpPr>
        <p:grpSpPr>
          <a:xfrm>
            <a:off x="100347" y="543593"/>
            <a:ext cx="335905" cy="397142"/>
            <a:chOff x="4636075" y="261925"/>
            <a:chExt cx="401800" cy="475050"/>
          </a:xfrm>
          <a:solidFill>
            <a:schemeClr val="bg1"/>
          </a:solidFill>
        </p:grpSpPr>
        <p:sp>
          <p:nvSpPr>
            <p:cNvPr id="13" name="Google Shape;624;p41"/>
            <p:cNvSpPr/>
            <p:nvPr/>
          </p:nvSpPr>
          <p:spPr>
            <a:xfrm>
              <a:off x="4665400" y="326650"/>
              <a:ext cx="372475" cy="97100"/>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4" name="Google Shape;625;p41"/>
            <p:cNvSpPr/>
            <p:nvPr/>
          </p:nvSpPr>
          <p:spPr>
            <a:xfrm>
              <a:off x="4636075" y="438375"/>
              <a:ext cx="372475" cy="97125"/>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5" name="Google Shape;626;p41"/>
            <p:cNvSpPr/>
            <p:nvPr/>
          </p:nvSpPr>
          <p:spPr>
            <a:xfrm>
              <a:off x="4814975" y="261925"/>
              <a:ext cx="44000" cy="50100"/>
            </a:xfrm>
            <a:custGeom>
              <a:avLst/>
              <a:gdLst/>
              <a:ahLst/>
              <a:cxnLst/>
              <a:rect l="l" t="t" r="r" b="b"/>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2" name="Google Shape;627;p41"/>
            <p:cNvSpPr/>
            <p:nvPr/>
          </p:nvSpPr>
          <p:spPr>
            <a:xfrm>
              <a:off x="4814975" y="550125"/>
              <a:ext cx="44000" cy="186850"/>
            </a:xfrm>
            <a:custGeom>
              <a:avLst/>
              <a:gdLst/>
              <a:ahLst/>
              <a:cxnLst/>
              <a:rect l="l" t="t" r="r" b="b"/>
              <a:pathLst>
                <a:path w="1760" h="7474" extrusionOk="0">
                  <a:moveTo>
                    <a:pt x="1" y="0"/>
                  </a:moveTo>
                  <a:lnTo>
                    <a:pt x="1" y="7474"/>
                  </a:lnTo>
                  <a:lnTo>
                    <a:pt x="1759" y="7474"/>
                  </a:lnTo>
                  <a:lnTo>
                    <a:pt x="175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spTree>
    <p:extLst>
      <p:ext uri="{BB962C8B-B14F-4D97-AF65-F5344CB8AC3E}">
        <p14:creationId xmlns:p14="http://schemas.microsoft.com/office/powerpoint/2010/main" val="4132851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8" name="Google Shape;348;p35"/>
          <p:cNvSpPr txBox="1">
            <a:spLocks noGrp="1"/>
          </p:cNvSpPr>
          <p:nvPr>
            <p:ph type="body" idx="4294967295"/>
          </p:nvPr>
        </p:nvSpPr>
        <p:spPr>
          <a:xfrm>
            <a:off x="828546" y="1035313"/>
            <a:ext cx="3305700" cy="3521573"/>
          </a:xfrm>
          <a:prstGeom prst="rect">
            <a:avLst/>
          </a:prstGeom>
        </p:spPr>
        <p:txBody>
          <a:bodyPr spcFirstLastPara="1" wrap="square" lIns="0" tIns="0" rIns="0" bIns="0" anchor="ctr" anchorCtr="0">
            <a:noAutofit/>
          </a:bodyPr>
          <a:lstStyle/>
          <a:p>
            <a:pPr marL="342900" indent="-342900">
              <a:buClr>
                <a:schemeClr val="accent1">
                  <a:lumMod val="60000"/>
                  <a:lumOff val="40000"/>
                </a:schemeClr>
              </a:buClr>
            </a:pPr>
            <a:r>
              <a:rPr lang="en" sz="2000" dirty="0">
                <a:solidFill>
                  <a:schemeClr val="lt1"/>
                </a:solidFill>
              </a:rPr>
              <a:t>Preparation Plan</a:t>
            </a:r>
          </a:p>
          <a:p>
            <a:pPr marL="342900" indent="-342900">
              <a:buClr>
                <a:schemeClr val="accent1">
                  <a:lumMod val="60000"/>
                  <a:lumOff val="40000"/>
                </a:schemeClr>
              </a:buClr>
            </a:pPr>
            <a:r>
              <a:rPr lang="en" sz="2000" dirty="0">
                <a:solidFill>
                  <a:schemeClr val="lt1"/>
                </a:solidFill>
              </a:rPr>
              <a:t>Tour Tutorial</a:t>
            </a:r>
          </a:p>
          <a:p>
            <a:pPr marL="342900" indent="-342900">
              <a:buClr>
                <a:schemeClr val="accent1">
                  <a:lumMod val="60000"/>
                  <a:lumOff val="40000"/>
                </a:schemeClr>
              </a:buClr>
            </a:pPr>
            <a:r>
              <a:rPr lang="en" sz="2000" dirty="0">
                <a:solidFill>
                  <a:schemeClr val="lt1"/>
                </a:solidFill>
              </a:rPr>
              <a:t>Question Tutorial</a:t>
            </a:r>
          </a:p>
          <a:p>
            <a:pPr marL="342900" indent="-342900">
              <a:buClr>
                <a:schemeClr val="accent1">
                  <a:lumMod val="60000"/>
                  <a:lumOff val="40000"/>
                </a:schemeClr>
              </a:buClr>
            </a:pPr>
            <a:r>
              <a:rPr lang="en" sz="2000" dirty="0">
                <a:solidFill>
                  <a:schemeClr val="lt1"/>
                </a:solidFill>
              </a:rPr>
              <a:t>Question Banks</a:t>
            </a:r>
          </a:p>
          <a:p>
            <a:pPr marL="342900" indent="-342900">
              <a:buClr>
                <a:schemeClr val="accent1">
                  <a:lumMod val="60000"/>
                  <a:lumOff val="40000"/>
                </a:schemeClr>
              </a:buClr>
            </a:pPr>
            <a:r>
              <a:rPr lang="en" sz="2000" dirty="0">
                <a:solidFill>
                  <a:schemeClr val="lt1"/>
                </a:solidFill>
              </a:rPr>
              <a:t>Practice Tests</a:t>
            </a:r>
          </a:p>
          <a:p>
            <a:pPr marL="342900" indent="-342900">
              <a:buClr>
                <a:schemeClr val="accent1">
                  <a:lumMod val="60000"/>
                  <a:lumOff val="40000"/>
                </a:schemeClr>
              </a:buClr>
            </a:pPr>
            <a:r>
              <a:rPr lang="en" sz="2000" dirty="0">
                <a:solidFill>
                  <a:schemeClr val="lt1"/>
                </a:solidFill>
              </a:rPr>
              <a:t>Test Tools</a:t>
            </a:r>
          </a:p>
          <a:p>
            <a:pPr marL="342900" indent="-342900">
              <a:buClr>
                <a:schemeClr val="accent1">
                  <a:lumMod val="60000"/>
                  <a:lumOff val="40000"/>
                </a:schemeClr>
              </a:buClr>
            </a:pPr>
            <a:r>
              <a:rPr lang="en" sz="2000" dirty="0">
                <a:solidFill>
                  <a:schemeClr val="lt1"/>
                </a:solidFill>
              </a:rPr>
              <a:t>Candidate Advice</a:t>
            </a:r>
          </a:p>
        </p:txBody>
      </p:sp>
      <p:sp>
        <p:nvSpPr>
          <p:cNvPr id="10" name="Title 2"/>
          <p:cNvSpPr txBox="1">
            <a:spLocks/>
          </p:cNvSpPr>
          <p:nvPr/>
        </p:nvSpPr>
        <p:spPr>
          <a:xfrm>
            <a:off x="675438" y="374865"/>
            <a:ext cx="6602100" cy="749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chemeClr val="bg1"/>
                </a:solidFill>
                <a:latin typeface="Cabin Condensed SemiBold"/>
                <a:sym typeface="Cabin Condensed SemiBold"/>
              </a:rPr>
              <a:t>Practice Tests and Resources</a:t>
            </a:r>
            <a:endParaRPr lang="en-GB" sz="3200" dirty="0"/>
          </a:p>
        </p:txBody>
      </p:sp>
      <p:pic>
        <p:nvPicPr>
          <p:cNvPr id="2" name="Picture 1">
            <a:extLst>
              <a:ext uri="{FF2B5EF4-FFF2-40B4-BE49-F238E27FC236}">
                <a16:creationId xmlns:a16="http://schemas.microsoft.com/office/drawing/2014/main" id="{21EB19BF-7DE8-4476-91BE-34C8668FF541}"/>
              </a:ext>
            </a:extLst>
          </p:cNvPr>
          <p:cNvPicPr>
            <a:picLocks noChangeAspect="1"/>
          </p:cNvPicPr>
          <p:nvPr/>
        </p:nvPicPr>
        <p:blipFill>
          <a:blip r:embed="rId3"/>
          <a:stretch>
            <a:fillRect/>
          </a:stretch>
        </p:blipFill>
        <p:spPr>
          <a:xfrm>
            <a:off x="3801461" y="1186819"/>
            <a:ext cx="4639458" cy="3011685"/>
          </a:xfrm>
          <a:prstGeom prst="rect">
            <a:avLst/>
          </a:prstGeom>
        </p:spPr>
      </p:pic>
    </p:spTree>
    <p:extLst>
      <p:ext uri="{BB962C8B-B14F-4D97-AF65-F5344CB8AC3E}">
        <p14:creationId xmlns:p14="http://schemas.microsoft.com/office/powerpoint/2010/main" val="2932203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5300" y="330627"/>
            <a:ext cx="6602100" cy="552301"/>
          </a:xfrm>
        </p:spPr>
        <p:txBody>
          <a:bodyPr/>
          <a:lstStyle/>
          <a:p>
            <a:r>
              <a:rPr lang="en-GB" dirty="0"/>
              <a:t>Tips and Advice</a:t>
            </a:r>
          </a:p>
        </p:txBody>
      </p:sp>
      <p:sp>
        <p:nvSpPr>
          <p:cNvPr id="4" name="Text Placeholder 3"/>
          <p:cNvSpPr>
            <a:spLocks noGrp="1"/>
          </p:cNvSpPr>
          <p:nvPr>
            <p:ph type="body" idx="1"/>
          </p:nvPr>
        </p:nvSpPr>
        <p:spPr>
          <a:xfrm>
            <a:off x="855300" y="1194010"/>
            <a:ext cx="5132905" cy="3857340"/>
          </a:xfrm>
        </p:spPr>
        <p:txBody>
          <a:bodyPr/>
          <a:lstStyle/>
          <a:p>
            <a:r>
              <a:rPr lang="en-GB" sz="1800" dirty="0"/>
              <a:t>Remember that no points are deducted for wrong answers so if you’re stuck use your </a:t>
            </a:r>
            <a:r>
              <a:rPr lang="en-GB" sz="1800" b="1" dirty="0">
                <a:solidFill>
                  <a:srgbClr val="3E767A"/>
                </a:solidFill>
              </a:rPr>
              <a:t>best guess</a:t>
            </a:r>
          </a:p>
          <a:p>
            <a:r>
              <a:rPr lang="en-GB" sz="1800" dirty="0"/>
              <a:t>Use the </a:t>
            </a:r>
            <a:r>
              <a:rPr lang="en-GB" sz="1800" b="1" dirty="0">
                <a:solidFill>
                  <a:srgbClr val="3E767A"/>
                </a:solidFill>
              </a:rPr>
              <a:t>Flag</a:t>
            </a:r>
            <a:r>
              <a:rPr lang="en-GB" sz="1800" b="1" dirty="0"/>
              <a:t> </a:t>
            </a:r>
            <a:r>
              <a:rPr lang="en-GB" sz="1800" b="1" dirty="0">
                <a:solidFill>
                  <a:srgbClr val="3E767A"/>
                </a:solidFill>
              </a:rPr>
              <a:t>and</a:t>
            </a:r>
            <a:r>
              <a:rPr lang="en-GB" sz="1800" b="1" dirty="0"/>
              <a:t> </a:t>
            </a:r>
            <a:r>
              <a:rPr lang="en-GB" sz="1800" b="1" dirty="0">
                <a:solidFill>
                  <a:srgbClr val="3E767A"/>
                </a:solidFill>
              </a:rPr>
              <a:t>Review</a:t>
            </a:r>
            <a:r>
              <a:rPr lang="en-GB" sz="1800" b="1" dirty="0"/>
              <a:t> </a:t>
            </a:r>
            <a:r>
              <a:rPr lang="en-GB" sz="1800" dirty="0"/>
              <a:t>functions of the test effectively to manage your time</a:t>
            </a:r>
          </a:p>
          <a:p>
            <a:r>
              <a:rPr lang="en-GB" sz="1800" dirty="0"/>
              <a:t>Use the official practice tests towards the end of your preparation to see where you need to manage your time more effectively</a:t>
            </a:r>
          </a:p>
          <a:p>
            <a:r>
              <a:rPr lang="en-GB" sz="1800" dirty="0"/>
              <a:t>Practise the test timings, try to answer all the questions, </a:t>
            </a:r>
            <a:r>
              <a:rPr lang="en-GB" sz="1800" b="1" dirty="0">
                <a:solidFill>
                  <a:srgbClr val="3E767A"/>
                </a:solidFill>
              </a:rPr>
              <a:t>don’t leave blanks </a:t>
            </a:r>
          </a:p>
        </p:txBody>
      </p:sp>
    </p:spTree>
    <p:extLst>
      <p:ext uri="{BB962C8B-B14F-4D97-AF65-F5344CB8AC3E}">
        <p14:creationId xmlns:p14="http://schemas.microsoft.com/office/powerpoint/2010/main" val="3641445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5"/>
          <p:cNvSpPr txBox="1">
            <a:spLocks noGrp="1"/>
          </p:cNvSpPr>
          <p:nvPr>
            <p:ph type="title"/>
          </p:nvPr>
        </p:nvSpPr>
        <p:spPr>
          <a:xfrm>
            <a:off x="855275" y="425274"/>
            <a:ext cx="6602100" cy="74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Test Day</a:t>
            </a:r>
            <a:endParaRPr dirty="0"/>
          </a:p>
        </p:txBody>
      </p:sp>
      <p:sp>
        <p:nvSpPr>
          <p:cNvPr id="7" name="Google Shape;52;p7"/>
          <p:cNvSpPr/>
          <p:nvPr/>
        </p:nvSpPr>
        <p:spPr>
          <a:xfrm rot="10800000">
            <a:off x="-112201" y="447576"/>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564;p40"/>
          <p:cNvGrpSpPr/>
          <p:nvPr/>
        </p:nvGrpSpPr>
        <p:grpSpPr>
          <a:xfrm>
            <a:off x="121407" y="658882"/>
            <a:ext cx="282184" cy="282184"/>
            <a:chOff x="3277794" y="2969995"/>
            <a:chExt cx="457200" cy="457200"/>
          </a:xfrm>
          <a:solidFill>
            <a:schemeClr val="bg1"/>
          </a:solidFill>
        </p:grpSpPr>
        <p:sp>
          <p:nvSpPr>
            <p:cNvPr id="9" name="Google Shape;565;p40"/>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566;p40"/>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567;p40"/>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 name="Text Placeholder 2"/>
          <p:cNvSpPr>
            <a:spLocks noGrp="1"/>
          </p:cNvSpPr>
          <p:nvPr>
            <p:ph type="body" idx="1"/>
          </p:nvPr>
        </p:nvSpPr>
        <p:spPr>
          <a:xfrm>
            <a:off x="309530" y="1353949"/>
            <a:ext cx="6863430" cy="3364277"/>
          </a:xfrm>
          <a:solidFill>
            <a:schemeClr val="bg1"/>
          </a:solidFill>
        </p:spPr>
        <p:txBody>
          <a:bodyPr/>
          <a:lstStyle/>
          <a:p>
            <a:pPr marL="252000" indent="-252000">
              <a:lnSpc>
                <a:spcPct val="100000"/>
              </a:lnSpc>
              <a:spcBef>
                <a:spcPts val="0"/>
              </a:spcBef>
              <a:spcAft>
                <a:spcPts val="800"/>
              </a:spcAft>
            </a:pPr>
            <a:r>
              <a:rPr lang="en-GB" sz="1600" dirty="0"/>
              <a:t>Read the information on the Test Day page of the UCAT ANZ website.</a:t>
            </a:r>
          </a:p>
          <a:p>
            <a:pPr marL="252000" indent="-252000">
              <a:lnSpc>
                <a:spcPct val="100000"/>
              </a:lnSpc>
              <a:spcBef>
                <a:spcPts val="0"/>
              </a:spcBef>
              <a:spcAft>
                <a:spcPts val="800"/>
              </a:spcAft>
            </a:pPr>
            <a:r>
              <a:rPr lang="en-GB" sz="1600" dirty="0"/>
              <a:t>Arrive at the Test Centre 30 minutes before your appointment time.</a:t>
            </a:r>
          </a:p>
          <a:p>
            <a:pPr marL="252000" indent="-252000">
              <a:lnSpc>
                <a:spcPct val="100000"/>
              </a:lnSpc>
              <a:spcBef>
                <a:spcPts val="0"/>
              </a:spcBef>
              <a:spcAft>
                <a:spcPts val="800"/>
              </a:spcAft>
            </a:pPr>
            <a:r>
              <a:rPr lang="en-GB" sz="1600" dirty="0">
                <a:cs typeface="Calibri"/>
              </a:rPr>
              <a:t>Make sure you take the </a:t>
            </a:r>
            <a:r>
              <a:rPr lang="en-GB" sz="1600" b="1" dirty="0">
                <a:cs typeface="Calibri"/>
              </a:rPr>
              <a:t>correct ID </a:t>
            </a:r>
            <a:r>
              <a:rPr lang="en-GB" sz="1600" dirty="0">
                <a:cs typeface="Calibri"/>
              </a:rPr>
              <a:t>or you will not be allowed to sit the test. Refer to the ID Policy on our website. </a:t>
            </a:r>
          </a:p>
          <a:p>
            <a:pPr marL="252000" indent="-252000">
              <a:lnSpc>
                <a:spcPct val="100000"/>
              </a:lnSpc>
              <a:spcBef>
                <a:spcPts val="0"/>
              </a:spcBef>
              <a:spcAft>
                <a:spcPts val="800"/>
              </a:spcAft>
            </a:pPr>
            <a:r>
              <a:rPr lang="en-GB" sz="1600" dirty="0"/>
              <a:t>Read the </a:t>
            </a:r>
            <a:r>
              <a:rPr lang="en-GB" sz="1600" b="1" dirty="0"/>
              <a:t>UCAT ANZ Examination Rules </a:t>
            </a:r>
            <a:r>
              <a:rPr lang="en-GB" sz="1600" dirty="0"/>
              <a:t>carefully.</a:t>
            </a:r>
          </a:p>
          <a:p>
            <a:pPr marL="252000" indent="-252000">
              <a:lnSpc>
                <a:spcPct val="100000"/>
              </a:lnSpc>
              <a:spcBef>
                <a:spcPts val="0"/>
              </a:spcBef>
              <a:spcAft>
                <a:spcPts val="800"/>
              </a:spcAft>
            </a:pPr>
            <a:r>
              <a:rPr lang="en-GB" sz="1600" dirty="0"/>
              <a:t>Other people will be testing in the same room as you so you may use earplugs if you wish. See the Test Day page for more information.</a:t>
            </a:r>
          </a:p>
          <a:p>
            <a:pPr marL="252000" indent="-252000">
              <a:lnSpc>
                <a:spcPct val="100000"/>
              </a:lnSpc>
              <a:spcBef>
                <a:spcPts val="0"/>
              </a:spcBef>
              <a:spcAft>
                <a:spcPts val="800"/>
              </a:spcAft>
            </a:pPr>
            <a:r>
              <a:rPr lang="en-GB" sz="1600" dirty="0"/>
              <a:t>If you experience any issues during your test you must </a:t>
            </a:r>
            <a:r>
              <a:rPr lang="en-GB" sz="1600" b="1" dirty="0"/>
              <a:t>notify the invigilator immediately.</a:t>
            </a:r>
            <a:endParaRPr lang="en-GB" sz="1600" b="1" dirty="0">
              <a:ea typeface="+mn-lt"/>
              <a:cs typeface="+mn-lt"/>
            </a:endParaRPr>
          </a:p>
          <a:p>
            <a:pPr marL="0" indent="0">
              <a:lnSpc>
                <a:spcPct val="100000"/>
              </a:lnSpc>
              <a:spcBef>
                <a:spcPts val="0"/>
              </a:spcBef>
              <a:spcAft>
                <a:spcPts val="800"/>
              </a:spcAft>
              <a:buNone/>
            </a:pPr>
            <a:endParaRPr lang="en-GB" sz="1600" dirty="0"/>
          </a:p>
          <a:p>
            <a:pPr marL="252000" indent="-252000">
              <a:lnSpc>
                <a:spcPct val="100000"/>
              </a:lnSpc>
              <a:spcBef>
                <a:spcPts val="0"/>
              </a:spcBef>
              <a:spcAft>
                <a:spcPts val="800"/>
              </a:spcAft>
            </a:pPr>
            <a:endParaRPr lang="en-GB" sz="1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23;p26"/>
          <p:cNvSpPr txBox="1">
            <a:spLocks/>
          </p:cNvSpPr>
          <p:nvPr/>
        </p:nvSpPr>
        <p:spPr>
          <a:xfrm>
            <a:off x="850605" y="242275"/>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chemeClr val="bg1"/>
                </a:solidFill>
                <a:latin typeface="Cabin Condensed SemiBold"/>
                <a:sym typeface="Cabin Condensed SemiBold"/>
              </a:rPr>
              <a:t>Scoring</a:t>
            </a:r>
            <a:endParaRPr lang="en-GB" dirty="0">
              <a:solidFill>
                <a:schemeClr val="bg1"/>
              </a:solidFill>
            </a:endParaRPr>
          </a:p>
        </p:txBody>
      </p:sp>
      <p:sp>
        <p:nvSpPr>
          <p:cNvPr id="6" name="Google Shape;147;p19"/>
          <p:cNvSpPr txBox="1">
            <a:spLocks/>
          </p:cNvSpPr>
          <p:nvPr/>
        </p:nvSpPr>
        <p:spPr>
          <a:xfrm>
            <a:off x="786750" y="976784"/>
            <a:ext cx="6166943" cy="3517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lvl="0">
              <a:lnSpc>
                <a:spcPct val="115000"/>
              </a:lnSpc>
              <a:spcBef>
                <a:spcPts val="600"/>
              </a:spcBef>
              <a:buClr>
                <a:schemeClr val="accent1">
                  <a:lumMod val="60000"/>
                  <a:lumOff val="40000"/>
                </a:schemeClr>
              </a:buClr>
              <a:buSzPts val="2400"/>
            </a:pPr>
            <a:r>
              <a:rPr lang="en-GB" sz="2000" dirty="0">
                <a:solidFill>
                  <a:schemeClr val="bg1"/>
                </a:solidFill>
                <a:latin typeface="News Cycle"/>
                <a:sym typeface="News Cycle"/>
              </a:rPr>
              <a:t>Your UCAT ANZ result will comprise of a </a:t>
            </a:r>
            <a:r>
              <a:rPr lang="en-GB" sz="2000" dirty="0">
                <a:solidFill>
                  <a:schemeClr val="accent1">
                    <a:lumMod val="40000"/>
                    <a:lumOff val="60000"/>
                  </a:schemeClr>
                </a:solidFill>
                <a:latin typeface="News Cycle"/>
                <a:sym typeface="News Cycle"/>
              </a:rPr>
              <a:t>total score of between </a:t>
            </a:r>
            <a:r>
              <a:rPr lang="en-GB" sz="2000" b="1" dirty="0">
                <a:solidFill>
                  <a:schemeClr val="accent1">
                    <a:lumMod val="40000"/>
                    <a:lumOff val="60000"/>
                  </a:schemeClr>
                </a:solidFill>
                <a:latin typeface="News Cycle"/>
                <a:sym typeface="News Cycle"/>
              </a:rPr>
              <a:t>900 and 2700 </a:t>
            </a:r>
            <a:r>
              <a:rPr lang="en-GB" sz="2000" dirty="0">
                <a:solidFill>
                  <a:schemeClr val="accent1">
                    <a:lumMod val="40000"/>
                    <a:lumOff val="60000"/>
                  </a:schemeClr>
                </a:solidFill>
                <a:latin typeface="News Cycle"/>
                <a:sym typeface="News Cycle"/>
              </a:rPr>
              <a:t>for the 3 cognitive subtests:</a:t>
            </a:r>
            <a:br>
              <a:rPr lang="en-GB" sz="2000" dirty="0">
                <a:solidFill>
                  <a:schemeClr val="accent1">
                    <a:lumMod val="40000"/>
                    <a:lumOff val="60000"/>
                  </a:schemeClr>
                </a:solidFill>
                <a:latin typeface="News Cycle"/>
                <a:sym typeface="News Cycle"/>
              </a:rPr>
            </a:br>
            <a:endParaRPr lang="en-GB" sz="2000" dirty="0">
              <a:solidFill>
                <a:schemeClr val="accent1">
                  <a:lumMod val="40000"/>
                  <a:lumOff val="60000"/>
                </a:schemeClr>
              </a:solidFill>
              <a:latin typeface="News Cycle"/>
              <a:sym typeface="News Cycle"/>
            </a:endParaRPr>
          </a:p>
          <a:p>
            <a:pPr marL="457200" lvl="6" indent="-381000">
              <a:lnSpc>
                <a:spcPct val="115000"/>
              </a:lnSpc>
              <a:spcBef>
                <a:spcPts val="600"/>
              </a:spcBef>
              <a:buClr>
                <a:schemeClr val="accent1">
                  <a:lumMod val="60000"/>
                  <a:lumOff val="40000"/>
                </a:schemeClr>
              </a:buClr>
              <a:buSzPts val="2400"/>
              <a:buFont typeface="News Cycle"/>
              <a:buChar char="•"/>
            </a:pPr>
            <a:r>
              <a:rPr lang="en-GB" sz="1800" dirty="0">
                <a:solidFill>
                  <a:schemeClr val="bg1"/>
                </a:solidFill>
                <a:latin typeface="News Cycle"/>
                <a:sym typeface="News Cycle"/>
              </a:rPr>
              <a:t>Verbal Reasoning  –  300 to 900</a:t>
            </a:r>
          </a:p>
          <a:p>
            <a:pPr marL="457200" lvl="6" indent="-381000">
              <a:lnSpc>
                <a:spcPct val="115000"/>
              </a:lnSpc>
              <a:spcBef>
                <a:spcPts val="600"/>
              </a:spcBef>
              <a:buClr>
                <a:schemeClr val="accent1">
                  <a:lumMod val="60000"/>
                  <a:lumOff val="40000"/>
                </a:schemeClr>
              </a:buClr>
              <a:buSzPts val="2400"/>
              <a:buFont typeface="News Cycle"/>
              <a:buChar char="•"/>
            </a:pPr>
            <a:r>
              <a:rPr lang="en-GB" sz="1800" dirty="0">
                <a:solidFill>
                  <a:schemeClr val="bg1"/>
                </a:solidFill>
                <a:latin typeface="News Cycle"/>
                <a:sym typeface="News Cycle"/>
              </a:rPr>
              <a:t>Decision Making  –  300 to 900</a:t>
            </a:r>
          </a:p>
          <a:p>
            <a:pPr marL="457200" lvl="6" indent="-381000">
              <a:lnSpc>
                <a:spcPct val="115000"/>
              </a:lnSpc>
              <a:spcBef>
                <a:spcPts val="600"/>
              </a:spcBef>
              <a:buClr>
                <a:schemeClr val="accent1">
                  <a:lumMod val="60000"/>
                  <a:lumOff val="40000"/>
                </a:schemeClr>
              </a:buClr>
              <a:buSzPts val="2400"/>
              <a:buFont typeface="News Cycle"/>
              <a:buChar char="•"/>
            </a:pPr>
            <a:r>
              <a:rPr lang="en-GB" sz="1800" dirty="0">
                <a:solidFill>
                  <a:schemeClr val="bg1"/>
                </a:solidFill>
                <a:latin typeface="News Cycle"/>
                <a:sym typeface="News Cycle"/>
              </a:rPr>
              <a:t>Quantitative Reasoning  –  300 to 900</a:t>
            </a:r>
            <a:br>
              <a:rPr lang="en-GB" sz="1800" dirty="0">
                <a:solidFill>
                  <a:schemeClr val="bg1"/>
                </a:solidFill>
                <a:latin typeface="News Cycle"/>
                <a:sym typeface="News Cycle"/>
              </a:rPr>
            </a:br>
            <a:endParaRPr lang="en-GB" sz="1800" dirty="0">
              <a:solidFill>
                <a:schemeClr val="bg1"/>
              </a:solidFill>
              <a:latin typeface="News Cycle"/>
              <a:sym typeface="News Cycle"/>
            </a:endParaRPr>
          </a:p>
          <a:p>
            <a:pPr marL="457200" lvl="6" indent="-381000">
              <a:lnSpc>
                <a:spcPct val="115000"/>
              </a:lnSpc>
              <a:spcBef>
                <a:spcPts val="600"/>
              </a:spcBef>
              <a:buClr>
                <a:schemeClr val="accent1">
                  <a:lumMod val="60000"/>
                  <a:lumOff val="40000"/>
                </a:schemeClr>
              </a:buClr>
              <a:buSzPts val="2400"/>
              <a:buFont typeface="News Cycle"/>
              <a:buChar char="•"/>
            </a:pPr>
            <a:r>
              <a:rPr lang="en-GB" sz="1800" dirty="0">
                <a:solidFill>
                  <a:schemeClr val="bg1"/>
                </a:solidFill>
                <a:latin typeface="News Cycle"/>
                <a:sym typeface="News Cycle"/>
              </a:rPr>
              <a:t>A separate score for Situational Judgement between 300 - 900</a:t>
            </a:r>
          </a:p>
        </p:txBody>
      </p:sp>
      <p:grpSp>
        <p:nvGrpSpPr>
          <p:cNvPr id="8" name="Google Shape;924;p42"/>
          <p:cNvGrpSpPr/>
          <p:nvPr/>
        </p:nvGrpSpPr>
        <p:grpSpPr>
          <a:xfrm>
            <a:off x="7175293" y="2543641"/>
            <a:ext cx="1573686" cy="1523365"/>
            <a:chOff x="7804870" y="2682313"/>
            <a:chExt cx="720118" cy="719782"/>
          </a:xfrm>
        </p:grpSpPr>
        <p:sp>
          <p:nvSpPr>
            <p:cNvPr id="9" name="Google Shape;925;p42"/>
            <p:cNvSpPr/>
            <p:nvPr/>
          </p:nvSpPr>
          <p:spPr>
            <a:xfrm>
              <a:off x="7804870" y="2922841"/>
              <a:ext cx="256443" cy="407568"/>
            </a:xfrm>
            <a:custGeom>
              <a:avLst/>
              <a:gdLst/>
              <a:ahLst/>
              <a:cxnLst/>
              <a:rect l="l" t="t" r="r" b="b"/>
              <a:pathLst>
                <a:path w="376" h="598" extrusionOk="0">
                  <a:moveTo>
                    <a:pt x="242" y="519"/>
                  </a:moveTo>
                  <a:cubicBezTo>
                    <a:pt x="234" y="513"/>
                    <a:pt x="229" y="503"/>
                    <a:pt x="228" y="493"/>
                  </a:cubicBezTo>
                  <a:cubicBezTo>
                    <a:pt x="227" y="477"/>
                    <a:pt x="233" y="460"/>
                    <a:pt x="244" y="445"/>
                  </a:cubicBezTo>
                  <a:cubicBezTo>
                    <a:pt x="255" y="430"/>
                    <a:pt x="269" y="420"/>
                    <a:pt x="284" y="416"/>
                  </a:cubicBezTo>
                  <a:cubicBezTo>
                    <a:pt x="294" y="413"/>
                    <a:pt x="305" y="415"/>
                    <a:pt x="313" y="421"/>
                  </a:cubicBezTo>
                  <a:cubicBezTo>
                    <a:pt x="316" y="424"/>
                    <a:pt x="319" y="427"/>
                    <a:pt x="321" y="430"/>
                  </a:cubicBezTo>
                  <a:cubicBezTo>
                    <a:pt x="326" y="437"/>
                    <a:pt x="335" y="437"/>
                    <a:pt x="340" y="430"/>
                  </a:cubicBezTo>
                  <a:cubicBezTo>
                    <a:pt x="372" y="386"/>
                    <a:pt x="372" y="386"/>
                    <a:pt x="372" y="386"/>
                  </a:cubicBezTo>
                  <a:cubicBezTo>
                    <a:pt x="376" y="381"/>
                    <a:pt x="375" y="374"/>
                    <a:pt x="370" y="371"/>
                  </a:cubicBezTo>
                  <a:cubicBezTo>
                    <a:pt x="313" y="325"/>
                    <a:pt x="276" y="254"/>
                    <a:pt x="276" y="175"/>
                  </a:cubicBezTo>
                  <a:cubicBezTo>
                    <a:pt x="276" y="157"/>
                    <a:pt x="278" y="140"/>
                    <a:pt x="281" y="124"/>
                  </a:cubicBezTo>
                  <a:cubicBezTo>
                    <a:pt x="283" y="118"/>
                    <a:pt x="279" y="112"/>
                    <a:pt x="274" y="111"/>
                  </a:cubicBezTo>
                  <a:cubicBezTo>
                    <a:pt x="177" y="79"/>
                    <a:pt x="177" y="79"/>
                    <a:pt x="177" y="79"/>
                  </a:cubicBezTo>
                  <a:cubicBezTo>
                    <a:pt x="175" y="77"/>
                    <a:pt x="173" y="74"/>
                    <a:pt x="174" y="71"/>
                  </a:cubicBezTo>
                  <a:cubicBezTo>
                    <a:pt x="176" y="64"/>
                    <a:pt x="178" y="58"/>
                    <a:pt x="185" y="56"/>
                  </a:cubicBezTo>
                  <a:cubicBezTo>
                    <a:pt x="189" y="55"/>
                    <a:pt x="193" y="55"/>
                    <a:pt x="197" y="54"/>
                  </a:cubicBezTo>
                  <a:cubicBezTo>
                    <a:pt x="209" y="50"/>
                    <a:pt x="215" y="38"/>
                    <a:pt x="208" y="27"/>
                  </a:cubicBezTo>
                  <a:cubicBezTo>
                    <a:pt x="201" y="16"/>
                    <a:pt x="189" y="9"/>
                    <a:pt x="177" y="5"/>
                  </a:cubicBezTo>
                  <a:cubicBezTo>
                    <a:pt x="165" y="1"/>
                    <a:pt x="151" y="0"/>
                    <a:pt x="139" y="5"/>
                  </a:cubicBezTo>
                  <a:cubicBezTo>
                    <a:pt x="127" y="9"/>
                    <a:pt x="124" y="23"/>
                    <a:pt x="132" y="32"/>
                  </a:cubicBezTo>
                  <a:cubicBezTo>
                    <a:pt x="135" y="36"/>
                    <a:pt x="138" y="38"/>
                    <a:pt x="140" y="42"/>
                  </a:cubicBezTo>
                  <a:cubicBezTo>
                    <a:pt x="145" y="48"/>
                    <a:pt x="143" y="54"/>
                    <a:pt x="141" y="60"/>
                  </a:cubicBezTo>
                  <a:cubicBezTo>
                    <a:pt x="140" y="63"/>
                    <a:pt x="136" y="65"/>
                    <a:pt x="133" y="65"/>
                  </a:cubicBezTo>
                  <a:cubicBezTo>
                    <a:pt x="32" y="32"/>
                    <a:pt x="32" y="32"/>
                    <a:pt x="32" y="32"/>
                  </a:cubicBezTo>
                  <a:cubicBezTo>
                    <a:pt x="26" y="30"/>
                    <a:pt x="19" y="34"/>
                    <a:pt x="17" y="40"/>
                  </a:cubicBezTo>
                  <a:cubicBezTo>
                    <a:pt x="6" y="83"/>
                    <a:pt x="0" y="128"/>
                    <a:pt x="0" y="175"/>
                  </a:cubicBezTo>
                  <a:cubicBezTo>
                    <a:pt x="0" y="345"/>
                    <a:pt x="81" y="497"/>
                    <a:pt x="207" y="594"/>
                  </a:cubicBezTo>
                  <a:cubicBezTo>
                    <a:pt x="212" y="598"/>
                    <a:pt x="219" y="597"/>
                    <a:pt x="223" y="591"/>
                  </a:cubicBezTo>
                  <a:cubicBezTo>
                    <a:pt x="259" y="542"/>
                    <a:pt x="259" y="542"/>
                    <a:pt x="259" y="542"/>
                  </a:cubicBezTo>
                  <a:cubicBezTo>
                    <a:pt x="264" y="535"/>
                    <a:pt x="260" y="526"/>
                    <a:pt x="253" y="524"/>
                  </a:cubicBezTo>
                  <a:cubicBezTo>
                    <a:pt x="249" y="523"/>
                    <a:pt x="245" y="521"/>
                    <a:pt x="242" y="519"/>
                  </a:cubicBezTo>
                  <a:close/>
                </a:path>
              </a:pathLst>
            </a:custGeom>
            <a:solidFill>
              <a:schemeClr val="accent1">
                <a:lumMod val="40000"/>
                <a:lumOff val="6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accent1">
                    <a:lumMod val="60000"/>
                    <a:lumOff val="40000"/>
                  </a:schemeClr>
                </a:solidFill>
                <a:latin typeface="Calibri"/>
                <a:ea typeface="Calibri"/>
                <a:cs typeface="Calibri"/>
                <a:sym typeface="Calibri"/>
              </a:endParaRPr>
            </a:p>
          </p:txBody>
        </p:sp>
        <p:sp>
          <p:nvSpPr>
            <p:cNvPr id="10" name="Google Shape;926;p42"/>
            <p:cNvSpPr/>
            <p:nvPr/>
          </p:nvSpPr>
          <p:spPr>
            <a:xfrm>
              <a:off x="7823833" y="2682313"/>
              <a:ext cx="377215" cy="304549"/>
            </a:xfrm>
            <a:custGeom>
              <a:avLst/>
              <a:gdLst/>
              <a:ahLst/>
              <a:cxnLst/>
              <a:rect l="l" t="t" r="r" b="b"/>
              <a:pathLst>
                <a:path w="553" h="447" extrusionOk="0">
                  <a:moveTo>
                    <a:pt x="84" y="362"/>
                  </a:moveTo>
                  <a:cubicBezTo>
                    <a:pt x="87" y="352"/>
                    <a:pt x="95" y="344"/>
                    <a:pt x="105" y="340"/>
                  </a:cubicBezTo>
                  <a:cubicBezTo>
                    <a:pt x="119" y="335"/>
                    <a:pt x="137" y="335"/>
                    <a:pt x="154" y="341"/>
                  </a:cubicBezTo>
                  <a:cubicBezTo>
                    <a:pt x="172" y="346"/>
                    <a:pt x="187" y="357"/>
                    <a:pt x="195" y="370"/>
                  </a:cubicBezTo>
                  <a:cubicBezTo>
                    <a:pt x="201" y="379"/>
                    <a:pt x="202" y="390"/>
                    <a:pt x="199" y="399"/>
                  </a:cubicBezTo>
                  <a:cubicBezTo>
                    <a:pt x="198" y="403"/>
                    <a:pt x="196" y="407"/>
                    <a:pt x="193" y="410"/>
                  </a:cubicBezTo>
                  <a:cubicBezTo>
                    <a:pt x="188" y="416"/>
                    <a:pt x="191" y="425"/>
                    <a:pt x="199" y="428"/>
                  </a:cubicBezTo>
                  <a:cubicBezTo>
                    <a:pt x="250" y="445"/>
                    <a:pt x="250" y="445"/>
                    <a:pt x="250" y="445"/>
                  </a:cubicBezTo>
                  <a:cubicBezTo>
                    <a:pt x="256" y="447"/>
                    <a:pt x="263" y="444"/>
                    <a:pt x="265" y="438"/>
                  </a:cubicBezTo>
                  <a:cubicBezTo>
                    <a:pt x="298" y="352"/>
                    <a:pt x="377" y="288"/>
                    <a:pt x="472" y="277"/>
                  </a:cubicBezTo>
                  <a:cubicBezTo>
                    <a:pt x="478" y="277"/>
                    <a:pt x="482" y="272"/>
                    <a:pt x="482" y="266"/>
                  </a:cubicBezTo>
                  <a:cubicBezTo>
                    <a:pt x="482" y="165"/>
                    <a:pt x="482" y="165"/>
                    <a:pt x="482" y="165"/>
                  </a:cubicBezTo>
                  <a:cubicBezTo>
                    <a:pt x="483" y="162"/>
                    <a:pt x="486" y="159"/>
                    <a:pt x="489" y="159"/>
                  </a:cubicBezTo>
                  <a:cubicBezTo>
                    <a:pt x="496" y="158"/>
                    <a:pt x="502" y="159"/>
                    <a:pt x="507" y="165"/>
                  </a:cubicBezTo>
                  <a:cubicBezTo>
                    <a:pt x="509" y="168"/>
                    <a:pt x="511" y="172"/>
                    <a:pt x="513" y="176"/>
                  </a:cubicBezTo>
                  <a:cubicBezTo>
                    <a:pt x="520" y="186"/>
                    <a:pt x="533" y="187"/>
                    <a:pt x="541" y="178"/>
                  </a:cubicBezTo>
                  <a:cubicBezTo>
                    <a:pt x="549" y="168"/>
                    <a:pt x="553" y="154"/>
                    <a:pt x="552" y="141"/>
                  </a:cubicBezTo>
                  <a:cubicBezTo>
                    <a:pt x="553" y="128"/>
                    <a:pt x="549" y="115"/>
                    <a:pt x="541" y="105"/>
                  </a:cubicBezTo>
                  <a:cubicBezTo>
                    <a:pt x="533" y="95"/>
                    <a:pt x="520" y="96"/>
                    <a:pt x="513" y="107"/>
                  </a:cubicBezTo>
                  <a:cubicBezTo>
                    <a:pt x="511" y="111"/>
                    <a:pt x="509" y="114"/>
                    <a:pt x="507" y="118"/>
                  </a:cubicBezTo>
                  <a:cubicBezTo>
                    <a:pt x="502" y="124"/>
                    <a:pt x="496" y="124"/>
                    <a:pt x="489" y="124"/>
                  </a:cubicBezTo>
                  <a:cubicBezTo>
                    <a:pt x="486" y="124"/>
                    <a:pt x="483" y="121"/>
                    <a:pt x="482" y="118"/>
                  </a:cubicBezTo>
                  <a:cubicBezTo>
                    <a:pt x="482" y="12"/>
                    <a:pt x="482" y="12"/>
                    <a:pt x="482" y="12"/>
                  </a:cubicBezTo>
                  <a:cubicBezTo>
                    <a:pt x="482" y="5"/>
                    <a:pt x="477" y="0"/>
                    <a:pt x="470" y="0"/>
                  </a:cubicBezTo>
                  <a:cubicBezTo>
                    <a:pt x="253" y="12"/>
                    <a:pt x="71" y="155"/>
                    <a:pt x="2" y="352"/>
                  </a:cubicBezTo>
                  <a:cubicBezTo>
                    <a:pt x="0" y="358"/>
                    <a:pt x="3" y="364"/>
                    <a:pt x="9" y="366"/>
                  </a:cubicBezTo>
                  <a:cubicBezTo>
                    <a:pt x="68" y="385"/>
                    <a:pt x="68" y="385"/>
                    <a:pt x="68" y="385"/>
                  </a:cubicBezTo>
                  <a:cubicBezTo>
                    <a:pt x="75" y="388"/>
                    <a:pt x="83" y="382"/>
                    <a:pt x="82" y="374"/>
                  </a:cubicBezTo>
                  <a:cubicBezTo>
                    <a:pt x="82" y="370"/>
                    <a:pt x="83" y="366"/>
                    <a:pt x="84" y="362"/>
                  </a:cubicBezTo>
                  <a:close/>
                </a:path>
              </a:pathLst>
            </a:custGeom>
            <a:solidFill>
              <a:schemeClr val="accent1">
                <a:lumMod val="40000"/>
                <a:lumOff val="6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accent1">
                    <a:lumMod val="60000"/>
                    <a:lumOff val="40000"/>
                  </a:schemeClr>
                </a:solidFill>
                <a:latin typeface="Calibri"/>
                <a:ea typeface="Calibri"/>
                <a:cs typeface="Calibri"/>
                <a:sym typeface="Calibri"/>
              </a:endParaRPr>
            </a:p>
          </p:txBody>
        </p:sp>
        <p:sp>
          <p:nvSpPr>
            <p:cNvPr id="11" name="Google Shape;927;p42"/>
            <p:cNvSpPr/>
            <p:nvPr/>
          </p:nvSpPr>
          <p:spPr>
            <a:xfrm>
              <a:off x="8277575" y="2932985"/>
              <a:ext cx="247414" cy="390661"/>
            </a:xfrm>
            <a:custGeom>
              <a:avLst/>
              <a:gdLst/>
              <a:ahLst/>
              <a:cxnLst/>
              <a:rect l="l" t="t" r="r" b="b"/>
              <a:pathLst>
                <a:path w="363" h="573" extrusionOk="0">
                  <a:moveTo>
                    <a:pt x="268" y="20"/>
                  </a:moveTo>
                  <a:cubicBezTo>
                    <a:pt x="261" y="23"/>
                    <a:pt x="258" y="32"/>
                    <a:pt x="263" y="38"/>
                  </a:cubicBezTo>
                  <a:cubicBezTo>
                    <a:pt x="266" y="42"/>
                    <a:pt x="268" y="45"/>
                    <a:pt x="269" y="49"/>
                  </a:cubicBezTo>
                  <a:cubicBezTo>
                    <a:pt x="272" y="59"/>
                    <a:pt x="270" y="70"/>
                    <a:pt x="265" y="79"/>
                  </a:cubicBezTo>
                  <a:cubicBezTo>
                    <a:pt x="256" y="92"/>
                    <a:pt x="242" y="102"/>
                    <a:pt x="224" y="107"/>
                  </a:cubicBezTo>
                  <a:cubicBezTo>
                    <a:pt x="207" y="113"/>
                    <a:pt x="189" y="114"/>
                    <a:pt x="174" y="108"/>
                  </a:cubicBezTo>
                  <a:cubicBezTo>
                    <a:pt x="165" y="104"/>
                    <a:pt x="157" y="96"/>
                    <a:pt x="154" y="86"/>
                  </a:cubicBezTo>
                  <a:cubicBezTo>
                    <a:pt x="153" y="83"/>
                    <a:pt x="152" y="79"/>
                    <a:pt x="152" y="75"/>
                  </a:cubicBezTo>
                  <a:cubicBezTo>
                    <a:pt x="152" y="67"/>
                    <a:pt x="145" y="60"/>
                    <a:pt x="137" y="63"/>
                  </a:cubicBezTo>
                  <a:cubicBezTo>
                    <a:pt x="85" y="80"/>
                    <a:pt x="85" y="80"/>
                    <a:pt x="85" y="80"/>
                  </a:cubicBezTo>
                  <a:cubicBezTo>
                    <a:pt x="80" y="82"/>
                    <a:pt x="76" y="88"/>
                    <a:pt x="78" y="94"/>
                  </a:cubicBezTo>
                  <a:cubicBezTo>
                    <a:pt x="84" y="115"/>
                    <a:pt x="87" y="137"/>
                    <a:pt x="87" y="160"/>
                  </a:cubicBezTo>
                  <a:cubicBezTo>
                    <a:pt x="87" y="233"/>
                    <a:pt x="55" y="299"/>
                    <a:pt x="5" y="345"/>
                  </a:cubicBezTo>
                  <a:cubicBezTo>
                    <a:pt x="0" y="349"/>
                    <a:pt x="0" y="356"/>
                    <a:pt x="3" y="361"/>
                  </a:cubicBezTo>
                  <a:cubicBezTo>
                    <a:pt x="63" y="443"/>
                    <a:pt x="63" y="443"/>
                    <a:pt x="63" y="443"/>
                  </a:cubicBezTo>
                  <a:cubicBezTo>
                    <a:pt x="63" y="446"/>
                    <a:pt x="63" y="449"/>
                    <a:pt x="61" y="452"/>
                  </a:cubicBezTo>
                  <a:cubicBezTo>
                    <a:pt x="55" y="456"/>
                    <a:pt x="50" y="459"/>
                    <a:pt x="43" y="457"/>
                  </a:cubicBezTo>
                  <a:cubicBezTo>
                    <a:pt x="39" y="456"/>
                    <a:pt x="35" y="453"/>
                    <a:pt x="32" y="452"/>
                  </a:cubicBezTo>
                  <a:cubicBezTo>
                    <a:pt x="20" y="447"/>
                    <a:pt x="8" y="454"/>
                    <a:pt x="7" y="467"/>
                  </a:cubicBezTo>
                  <a:cubicBezTo>
                    <a:pt x="6" y="479"/>
                    <a:pt x="12" y="493"/>
                    <a:pt x="20" y="503"/>
                  </a:cubicBezTo>
                  <a:cubicBezTo>
                    <a:pt x="27" y="513"/>
                    <a:pt x="38" y="523"/>
                    <a:pt x="50" y="526"/>
                  </a:cubicBezTo>
                  <a:cubicBezTo>
                    <a:pt x="62" y="529"/>
                    <a:pt x="73" y="520"/>
                    <a:pt x="72" y="507"/>
                  </a:cubicBezTo>
                  <a:cubicBezTo>
                    <a:pt x="72" y="503"/>
                    <a:pt x="71" y="499"/>
                    <a:pt x="70" y="495"/>
                  </a:cubicBezTo>
                  <a:cubicBezTo>
                    <a:pt x="70" y="487"/>
                    <a:pt x="75" y="484"/>
                    <a:pt x="81" y="480"/>
                  </a:cubicBezTo>
                  <a:cubicBezTo>
                    <a:pt x="84" y="478"/>
                    <a:pt x="88" y="479"/>
                    <a:pt x="90" y="481"/>
                  </a:cubicBezTo>
                  <a:cubicBezTo>
                    <a:pt x="153" y="566"/>
                    <a:pt x="153" y="566"/>
                    <a:pt x="153" y="566"/>
                  </a:cubicBezTo>
                  <a:cubicBezTo>
                    <a:pt x="156" y="572"/>
                    <a:pt x="164" y="573"/>
                    <a:pt x="169" y="569"/>
                  </a:cubicBezTo>
                  <a:cubicBezTo>
                    <a:pt x="287" y="472"/>
                    <a:pt x="363" y="324"/>
                    <a:pt x="363" y="160"/>
                  </a:cubicBezTo>
                  <a:cubicBezTo>
                    <a:pt x="363" y="107"/>
                    <a:pt x="355" y="57"/>
                    <a:pt x="341" y="9"/>
                  </a:cubicBezTo>
                  <a:cubicBezTo>
                    <a:pt x="339" y="3"/>
                    <a:pt x="333" y="0"/>
                    <a:pt x="327" y="1"/>
                  </a:cubicBezTo>
                  <a:lnTo>
                    <a:pt x="268" y="20"/>
                  </a:lnTo>
                  <a:close/>
                </a:path>
              </a:pathLst>
            </a:custGeom>
            <a:solidFill>
              <a:schemeClr val="accent1">
                <a:lumMod val="40000"/>
                <a:lumOff val="6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928;p42"/>
            <p:cNvSpPr/>
            <p:nvPr/>
          </p:nvSpPr>
          <p:spPr>
            <a:xfrm>
              <a:off x="8166284" y="2682313"/>
              <a:ext cx="336357" cy="315595"/>
            </a:xfrm>
            <a:custGeom>
              <a:avLst/>
              <a:gdLst/>
              <a:ahLst/>
              <a:cxnLst/>
              <a:rect l="l" t="t" r="r" b="b"/>
              <a:pathLst>
                <a:path w="493" h="463" extrusionOk="0">
                  <a:moveTo>
                    <a:pt x="27" y="81"/>
                  </a:moveTo>
                  <a:cubicBezTo>
                    <a:pt x="37" y="81"/>
                    <a:pt x="47" y="86"/>
                    <a:pt x="54" y="94"/>
                  </a:cubicBezTo>
                  <a:cubicBezTo>
                    <a:pt x="64" y="106"/>
                    <a:pt x="69" y="123"/>
                    <a:pt x="69" y="141"/>
                  </a:cubicBezTo>
                  <a:cubicBezTo>
                    <a:pt x="69" y="160"/>
                    <a:pt x="64" y="177"/>
                    <a:pt x="54" y="189"/>
                  </a:cubicBezTo>
                  <a:cubicBezTo>
                    <a:pt x="47" y="197"/>
                    <a:pt x="37" y="202"/>
                    <a:pt x="27" y="202"/>
                  </a:cubicBezTo>
                  <a:cubicBezTo>
                    <a:pt x="23" y="202"/>
                    <a:pt x="19" y="201"/>
                    <a:pt x="15" y="200"/>
                  </a:cubicBezTo>
                  <a:cubicBezTo>
                    <a:pt x="8" y="197"/>
                    <a:pt x="0" y="202"/>
                    <a:pt x="0" y="210"/>
                  </a:cubicBezTo>
                  <a:cubicBezTo>
                    <a:pt x="0" y="265"/>
                    <a:pt x="0" y="265"/>
                    <a:pt x="0" y="265"/>
                  </a:cubicBezTo>
                  <a:cubicBezTo>
                    <a:pt x="0" y="271"/>
                    <a:pt x="5" y="276"/>
                    <a:pt x="11" y="276"/>
                  </a:cubicBezTo>
                  <a:cubicBezTo>
                    <a:pt x="107" y="281"/>
                    <a:pt x="189" y="340"/>
                    <a:pt x="227" y="423"/>
                  </a:cubicBezTo>
                  <a:cubicBezTo>
                    <a:pt x="230" y="429"/>
                    <a:pt x="236" y="432"/>
                    <a:pt x="241" y="430"/>
                  </a:cubicBezTo>
                  <a:cubicBezTo>
                    <a:pt x="338" y="398"/>
                    <a:pt x="338" y="398"/>
                    <a:pt x="338" y="398"/>
                  </a:cubicBezTo>
                  <a:cubicBezTo>
                    <a:pt x="341" y="399"/>
                    <a:pt x="344" y="400"/>
                    <a:pt x="346" y="403"/>
                  </a:cubicBezTo>
                  <a:cubicBezTo>
                    <a:pt x="348" y="410"/>
                    <a:pt x="350" y="416"/>
                    <a:pt x="345" y="422"/>
                  </a:cubicBezTo>
                  <a:cubicBezTo>
                    <a:pt x="343" y="425"/>
                    <a:pt x="339" y="428"/>
                    <a:pt x="337" y="431"/>
                  </a:cubicBezTo>
                  <a:cubicBezTo>
                    <a:pt x="329" y="441"/>
                    <a:pt x="332" y="454"/>
                    <a:pt x="344" y="459"/>
                  </a:cubicBezTo>
                  <a:cubicBezTo>
                    <a:pt x="355" y="463"/>
                    <a:pt x="369" y="462"/>
                    <a:pt x="382" y="458"/>
                  </a:cubicBezTo>
                  <a:cubicBezTo>
                    <a:pt x="394" y="454"/>
                    <a:pt x="406" y="447"/>
                    <a:pt x="413" y="436"/>
                  </a:cubicBezTo>
                  <a:cubicBezTo>
                    <a:pt x="420" y="426"/>
                    <a:pt x="414" y="413"/>
                    <a:pt x="402" y="410"/>
                  </a:cubicBezTo>
                  <a:cubicBezTo>
                    <a:pt x="398" y="409"/>
                    <a:pt x="394" y="408"/>
                    <a:pt x="390" y="407"/>
                  </a:cubicBezTo>
                  <a:cubicBezTo>
                    <a:pt x="383" y="405"/>
                    <a:pt x="380" y="399"/>
                    <a:pt x="379" y="393"/>
                  </a:cubicBezTo>
                  <a:cubicBezTo>
                    <a:pt x="378" y="389"/>
                    <a:pt x="380" y="386"/>
                    <a:pt x="382" y="384"/>
                  </a:cubicBezTo>
                  <a:cubicBezTo>
                    <a:pt x="483" y="351"/>
                    <a:pt x="483" y="351"/>
                    <a:pt x="483" y="351"/>
                  </a:cubicBezTo>
                  <a:cubicBezTo>
                    <a:pt x="489" y="349"/>
                    <a:pt x="493" y="342"/>
                    <a:pt x="490" y="336"/>
                  </a:cubicBezTo>
                  <a:cubicBezTo>
                    <a:pt x="415" y="143"/>
                    <a:pt x="230" y="5"/>
                    <a:pt x="11" y="0"/>
                  </a:cubicBezTo>
                  <a:cubicBezTo>
                    <a:pt x="5" y="0"/>
                    <a:pt x="0" y="5"/>
                    <a:pt x="0" y="11"/>
                  </a:cubicBezTo>
                  <a:cubicBezTo>
                    <a:pt x="0" y="72"/>
                    <a:pt x="0" y="72"/>
                    <a:pt x="0" y="72"/>
                  </a:cubicBezTo>
                  <a:cubicBezTo>
                    <a:pt x="0" y="80"/>
                    <a:pt x="8" y="86"/>
                    <a:pt x="15" y="83"/>
                  </a:cubicBezTo>
                  <a:cubicBezTo>
                    <a:pt x="19" y="82"/>
                    <a:pt x="23" y="81"/>
                    <a:pt x="27" y="81"/>
                  </a:cubicBezTo>
                  <a:close/>
                </a:path>
              </a:pathLst>
            </a:custGeom>
            <a:solidFill>
              <a:schemeClr val="accent1">
                <a:lumMod val="40000"/>
                <a:lumOff val="6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accent1">
                    <a:lumMod val="60000"/>
                    <a:lumOff val="40000"/>
                  </a:schemeClr>
                </a:solidFill>
                <a:latin typeface="Calibri"/>
                <a:ea typeface="Calibri"/>
                <a:cs typeface="Calibri"/>
                <a:sym typeface="Calibri"/>
              </a:endParaRPr>
            </a:p>
          </p:txBody>
        </p:sp>
        <p:sp>
          <p:nvSpPr>
            <p:cNvPr id="13" name="Google Shape;929;p42"/>
            <p:cNvSpPr/>
            <p:nvPr/>
          </p:nvSpPr>
          <p:spPr>
            <a:xfrm>
              <a:off x="7965147" y="3183207"/>
              <a:ext cx="408594" cy="218887"/>
            </a:xfrm>
            <a:custGeom>
              <a:avLst/>
              <a:gdLst/>
              <a:ahLst/>
              <a:cxnLst/>
              <a:rect l="l" t="t" r="r" b="b"/>
              <a:pathLst>
                <a:path w="599" h="321" extrusionOk="0">
                  <a:moveTo>
                    <a:pt x="532" y="171"/>
                  </a:moveTo>
                  <a:cubicBezTo>
                    <a:pt x="524" y="177"/>
                    <a:pt x="513" y="179"/>
                    <a:pt x="503" y="176"/>
                  </a:cubicBezTo>
                  <a:cubicBezTo>
                    <a:pt x="488" y="172"/>
                    <a:pt x="474" y="162"/>
                    <a:pt x="463" y="147"/>
                  </a:cubicBezTo>
                  <a:cubicBezTo>
                    <a:pt x="452" y="132"/>
                    <a:pt x="446" y="115"/>
                    <a:pt x="447" y="99"/>
                  </a:cubicBezTo>
                  <a:cubicBezTo>
                    <a:pt x="448" y="89"/>
                    <a:pt x="453" y="79"/>
                    <a:pt x="461" y="73"/>
                  </a:cubicBezTo>
                  <a:cubicBezTo>
                    <a:pt x="464" y="71"/>
                    <a:pt x="468" y="69"/>
                    <a:pt x="472" y="68"/>
                  </a:cubicBezTo>
                  <a:cubicBezTo>
                    <a:pt x="479" y="66"/>
                    <a:pt x="483" y="57"/>
                    <a:pt x="478" y="50"/>
                  </a:cubicBezTo>
                  <a:cubicBezTo>
                    <a:pt x="446" y="6"/>
                    <a:pt x="446" y="6"/>
                    <a:pt x="446" y="6"/>
                  </a:cubicBezTo>
                  <a:cubicBezTo>
                    <a:pt x="442" y="1"/>
                    <a:pt x="436" y="0"/>
                    <a:pt x="431" y="3"/>
                  </a:cubicBezTo>
                  <a:cubicBezTo>
                    <a:pt x="391" y="29"/>
                    <a:pt x="344" y="44"/>
                    <a:pt x="293" y="44"/>
                  </a:cubicBezTo>
                  <a:cubicBezTo>
                    <a:pt x="248" y="44"/>
                    <a:pt x="205" y="32"/>
                    <a:pt x="168" y="11"/>
                  </a:cubicBezTo>
                  <a:cubicBezTo>
                    <a:pt x="163" y="8"/>
                    <a:pt x="157" y="10"/>
                    <a:pt x="154" y="15"/>
                  </a:cubicBezTo>
                  <a:cubicBezTo>
                    <a:pt x="94" y="97"/>
                    <a:pt x="94" y="97"/>
                    <a:pt x="94" y="97"/>
                  </a:cubicBezTo>
                  <a:cubicBezTo>
                    <a:pt x="91" y="98"/>
                    <a:pt x="88" y="99"/>
                    <a:pt x="85" y="97"/>
                  </a:cubicBezTo>
                  <a:cubicBezTo>
                    <a:pt x="79" y="93"/>
                    <a:pt x="74" y="90"/>
                    <a:pt x="74" y="82"/>
                  </a:cubicBezTo>
                  <a:cubicBezTo>
                    <a:pt x="74" y="78"/>
                    <a:pt x="75" y="74"/>
                    <a:pt x="76" y="70"/>
                  </a:cubicBezTo>
                  <a:cubicBezTo>
                    <a:pt x="77" y="57"/>
                    <a:pt x="66" y="48"/>
                    <a:pt x="54" y="51"/>
                  </a:cubicBezTo>
                  <a:cubicBezTo>
                    <a:pt x="42" y="54"/>
                    <a:pt x="31" y="64"/>
                    <a:pt x="24" y="74"/>
                  </a:cubicBezTo>
                  <a:cubicBezTo>
                    <a:pt x="16" y="85"/>
                    <a:pt x="10" y="98"/>
                    <a:pt x="11" y="110"/>
                  </a:cubicBezTo>
                  <a:cubicBezTo>
                    <a:pt x="12" y="123"/>
                    <a:pt x="24" y="130"/>
                    <a:pt x="35" y="125"/>
                  </a:cubicBezTo>
                  <a:cubicBezTo>
                    <a:pt x="39" y="124"/>
                    <a:pt x="43" y="121"/>
                    <a:pt x="47" y="120"/>
                  </a:cubicBezTo>
                  <a:cubicBezTo>
                    <a:pt x="54" y="118"/>
                    <a:pt x="59" y="121"/>
                    <a:pt x="64" y="125"/>
                  </a:cubicBezTo>
                  <a:cubicBezTo>
                    <a:pt x="67" y="128"/>
                    <a:pt x="67" y="131"/>
                    <a:pt x="67" y="135"/>
                  </a:cubicBezTo>
                  <a:cubicBezTo>
                    <a:pt x="4" y="220"/>
                    <a:pt x="4" y="220"/>
                    <a:pt x="4" y="220"/>
                  </a:cubicBezTo>
                  <a:cubicBezTo>
                    <a:pt x="0" y="226"/>
                    <a:pt x="2" y="233"/>
                    <a:pt x="7" y="237"/>
                  </a:cubicBezTo>
                  <a:cubicBezTo>
                    <a:pt x="90" y="290"/>
                    <a:pt x="188" y="321"/>
                    <a:pt x="293" y="321"/>
                  </a:cubicBezTo>
                  <a:cubicBezTo>
                    <a:pt x="404" y="321"/>
                    <a:pt x="507" y="286"/>
                    <a:pt x="593" y="227"/>
                  </a:cubicBezTo>
                  <a:cubicBezTo>
                    <a:pt x="598" y="224"/>
                    <a:pt x="599" y="216"/>
                    <a:pt x="595" y="211"/>
                  </a:cubicBezTo>
                  <a:cubicBezTo>
                    <a:pt x="559" y="162"/>
                    <a:pt x="559" y="162"/>
                    <a:pt x="559" y="162"/>
                  </a:cubicBezTo>
                  <a:cubicBezTo>
                    <a:pt x="555" y="155"/>
                    <a:pt x="545" y="156"/>
                    <a:pt x="541" y="162"/>
                  </a:cubicBezTo>
                  <a:cubicBezTo>
                    <a:pt x="538" y="166"/>
                    <a:pt x="535" y="169"/>
                    <a:pt x="532" y="171"/>
                  </a:cubicBezTo>
                  <a:close/>
                </a:path>
              </a:pathLst>
            </a:custGeom>
            <a:solidFill>
              <a:schemeClr val="accent3">
                <a:lumMod val="75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accent1">
                    <a:lumMod val="60000"/>
                    <a:lumOff val="40000"/>
                  </a:schemeClr>
                </a:solidFill>
                <a:latin typeface="Calibri"/>
                <a:ea typeface="Calibri"/>
                <a:cs typeface="Calibri"/>
                <a:sym typeface="Calibri"/>
              </a:endParaRPr>
            </a:p>
          </p:txBody>
        </p:sp>
      </p:grpSp>
    </p:spTree>
    <p:extLst>
      <p:ext uri="{BB962C8B-B14F-4D97-AF65-F5344CB8AC3E}">
        <p14:creationId xmlns:p14="http://schemas.microsoft.com/office/powerpoint/2010/main" val="3698665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1"/>
          <p:cNvSpPr txBox="1">
            <a:spLocks noGrp="1"/>
          </p:cNvSpPr>
          <p:nvPr>
            <p:ph type="ctrTitle" idx="4294967295"/>
          </p:nvPr>
        </p:nvSpPr>
        <p:spPr>
          <a:xfrm>
            <a:off x="855300" y="431583"/>
            <a:ext cx="6388419" cy="744251"/>
          </a:xfrm>
          <a:prstGeom prst="rect">
            <a:avLst/>
          </a:prstGeom>
        </p:spPr>
        <p:txBody>
          <a:bodyPr spcFirstLastPara="1" wrap="square" lIns="0" tIns="0" rIns="0" bIns="0" anchor="ctr" anchorCtr="0">
            <a:noAutofit/>
          </a:bodyPr>
          <a:lstStyle/>
          <a:p>
            <a:pPr marL="0" lvl="0" indent="0" algn="l" rtl="0">
              <a:lnSpc>
                <a:spcPct val="80000"/>
              </a:lnSpc>
              <a:spcBef>
                <a:spcPts val="0"/>
              </a:spcBef>
              <a:spcAft>
                <a:spcPts val="0"/>
              </a:spcAft>
              <a:buNone/>
            </a:pPr>
            <a:r>
              <a:rPr lang="en" dirty="0"/>
              <a:t>Results</a:t>
            </a:r>
            <a:endParaRPr dirty="0"/>
          </a:p>
        </p:txBody>
      </p:sp>
      <p:sp>
        <p:nvSpPr>
          <p:cNvPr id="163" name="Google Shape;163;p21"/>
          <p:cNvSpPr txBox="1">
            <a:spLocks noGrp="1"/>
          </p:cNvSpPr>
          <p:nvPr>
            <p:ph type="subTitle" idx="4294967295"/>
          </p:nvPr>
        </p:nvSpPr>
        <p:spPr>
          <a:xfrm>
            <a:off x="855300" y="1061021"/>
            <a:ext cx="5071903" cy="3541207"/>
          </a:xfrm>
          <a:prstGeom prst="rect">
            <a:avLst/>
          </a:prstGeom>
          <a:ln w="28575"/>
        </p:spPr>
        <p:txBody>
          <a:bodyPr spcFirstLastPara="1" wrap="square" lIns="0" tIns="0" rIns="0" bIns="0" anchor="t" anchorCtr="0">
            <a:noAutofit/>
          </a:bodyPr>
          <a:lstStyle/>
          <a:p>
            <a:r>
              <a:rPr lang="en-US" sz="1600" dirty="0"/>
              <a:t>UCAT ANZ 2025 results are valid for the 2025 university admissions cycle ONLY (for entry to university in 2026). </a:t>
            </a:r>
          </a:p>
          <a:p>
            <a:r>
              <a:rPr lang="en-US" sz="1600" dirty="0"/>
              <a:t>Results are available in your candidate account within 24 hours of sitting the test.</a:t>
            </a:r>
          </a:p>
          <a:p>
            <a:r>
              <a:rPr lang="en-US" sz="1600" dirty="0"/>
              <a:t>Before you submit your university application </a:t>
            </a:r>
            <a:r>
              <a:rPr lang="en-US" sz="1600" b="1" dirty="0">
                <a:solidFill>
                  <a:srgbClr val="3E767A"/>
                </a:solidFill>
              </a:rPr>
              <a:t>check how the universities use the test</a:t>
            </a:r>
            <a:r>
              <a:rPr lang="en-US" sz="1600" dirty="0">
                <a:solidFill>
                  <a:srgbClr val="3E767A"/>
                </a:solidFill>
              </a:rPr>
              <a:t> </a:t>
            </a:r>
            <a:r>
              <a:rPr lang="en-US" sz="1600" dirty="0"/>
              <a:t>or you might be wasting an application.</a:t>
            </a:r>
            <a:endParaRPr lang="en-US" sz="1600" dirty="0">
              <a:cs typeface="Calibri"/>
            </a:endParaRPr>
          </a:p>
          <a:p>
            <a:r>
              <a:rPr lang="en-US" sz="1600" dirty="0"/>
              <a:t>We pass your results to the universities in early September 2025.</a:t>
            </a:r>
          </a:p>
          <a:p>
            <a:r>
              <a:rPr lang="en-GB" sz="1600" dirty="0"/>
              <a:t>You do not need to tell us your application choices or pass your test result to your universities yourself.</a:t>
            </a:r>
            <a:endParaRPr lang="en-US" sz="1600" dirty="0">
              <a:cs typeface="Calibri"/>
            </a:endParaRPr>
          </a:p>
        </p:txBody>
      </p:sp>
      <p:sp>
        <p:nvSpPr>
          <p:cNvPr id="4" name="Rectangle 3"/>
          <p:cNvSpPr/>
          <p:nvPr/>
        </p:nvSpPr>
        <p:spPr>
          <a:xfrm>
            <a:off x="7040636" y="1930356"/>
            <a:ext cx="643191" cy="1846819"/>
          </a:xfrm>
          <a:prstGeom prst="rect">
            <a:avLst/>
          </a:prstGeom>
          <a:solidFill>
            <a:srgbClr val="E5F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p:cNvGrpSpPr/>
          <p:nvPr/>
        </p:nvGrpSpPr>
        <p:grpSpPr>
          <a:xfrm>
            <a:off x="6404275" y="1649249"/>
            <a:ext cx="1279552" cy="2145957"/>
            <a:chOff x="7736044" y="1374403"/>
            <a:chExt cx="1193536" cy="1867078"/>
          </a:xfrm>
        </p:grpSpPr>
        <p:grpSp>
          <p:nvGrpSpPr>
            <p:cNvPr id="18" name="Google Shape;653;p41"/>
            <p:cNvGrpSpPr/>
            <p:nvPr/>
          </p:nvGrpSpPr>
          <p:grpSpPr>
            <a:xfrm>
              <a:off x="7736044" y="1374403"/>
              <a:ext cx="1193536" cy="1631689"/>
              <a:chOff x="621550" y="922575"/>
              <a:chExt cx="378575" cy="464050"/>
            </a:xfrm>
            <a:solidFill>
              <a:srgbClr val="96A2A7"/>
            </a:solidFill>
          </p:grpSpPr>
          <p:sp>
            <p:nvSpPr>
              <p:cNvPr id="20" name="Google Shape;655;p41"/>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 name="Google Shape;656;p41"/>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22" name="Google Shape;673;p41"/>
            <p:cNvGrpSpPr/>
            <p:nvPr/>
          </p:nvGrpSpPr>
          <p:grpSpPr>
            <a:xfrm>
              <a:off x="8348590" y="2737227"/>
              <a:ext cx="510469" cy="504254"/>
              <a:chOff x="5926225" y="921350"/>
              <a:chExt cx="517800" cy="504350"/>
            </a:xfrm>
            <a:solidFill>
              <a:srgbClr val="AB1638"/>
            </a:solidFill>
          </p:grpSpPr>
          <p:sp>
            <p:nvSpPr>
              <p:cNvPr id="23" name="Google Shape;674;p41"/>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 name="Google Shape;675;p41"/>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2" name="Text Placeholder 1"/>
          <p:cNvSpPr>
            <a:spLocks noGrp="1"/>
          </p:cNvSpPr>
          <p:nvPr>
            <p:ph type="body" idx="1"/>
          </p:nvPr>
        </p:nvSpPr>
        <p:spPr>
          <a:xfrm>
            <a:off x="855300" y="1261681"/>
            <a:ext cx="4739384" cy="2373059"/>
          </a:xfrm>
        </p:spPr>
        <p:txBody>
          <a:bodyPr/>
          <a:lstStyle/>
          <a:p>
            <a:pPr>
              <a:lnSpc>
                <a:spcPct val="100000"/>
              </a:lnSpc>
              <a:spcAft>
                <a:spcPts val="1200"/>
              </a:spcAft>
            </a:pPr>
            <a:r>
              <a:rPr lang="en-GB" dirty="0"/>
              <a:t>For more information </a:t>
            </a:r>
            <a:r>
              <a:rPr lang="en-US" dirty="0">
                <a:ea typeface="+mn-lt"/>
                <a:cs typeface="+mn-lt"/>
              </a:rPr>
              <a:t>visit the UCAT ANZ website: </a:t>
            </a:r>
            <a:r>
              <a:rPr lang="en-US" sz="2800" b="1" dirty="0">
                <a:solidFill>
                  <a:schemeClr val="accent1">
                    <a:lumMod val="60000"/>
                    <a:lumOff val="40000"/>
                  </a:schemeClr>
                </a:solidFill>
                <a:ea typeface="+mn-lt"/>
                <a:cs typeface="+mn-lt"/>
              </a:rPr>
              <a:t>ucat.edu.au</a:t>
            </a:r>
          </a:p>
          <a:p>
            <a:pPr>
              <a:lnSpc>
                <a:spcPct val="100000"/>
              </a:lnSpc>
            </a:pPr>
            <a:r>
              <a:rPr lang="en-US" dirty="0">
                <a:ea typeface="+mn-lt"/>
                <a:cs typeface="+mn-lt"/>
              </a:rPr>
              <a:t>Follow UCAT ANZ on social media for important updates</a:t>
            </a:r>
            <a:endParaRPr lang="en-GB" dirty="0"/>
          </a:p>
        </p:txBody>
      </p:sp>
      <p:sp>
        <p:nvSpPr>
          <p:cNvPr id="353" name="Google Shape;353;p36"/>
          <p:cNvSpPr txBox="1">
            <a:spLocks noGrp="1"/>
          </p:cNvSpPr>
          <p:nvPr>
            <p:ph type="ctrTitle" idx="4294967295"/>
          </p:nvPr>
        </p:nvSpPr>
        <p:spPr>
          <a:xfrm>
            <a:off x="855300" y="407570"/>
            <a:ext cx="4397375" cy="714375"/>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6000" dirty="0"/>
              <a:t>THANK YOU!</a:t>
            </a:r>
            <a:endParaRPr sz="6000" dirty="0"/>
          </a:p>
        </p:txBody>
      </p:sp>
      <p:sp>
        <p:nvSpPr>
          <p:cNvPr id="8" name="TextBox 5"/>
          <p:cNvSpPr txBox="1"/>
          <p:nvPr/>
        </p:nvSpPr>
        <p:spPr>
          <a:xfrm>
            <a:off x="3320075" y="3895917"/>
            <a:ext cx="2786040" cy="678647"/>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195">
              <a:lnSpc>
                <a:spcPct val="150000"/>
              </a:lnSpc>
            </a:pPr>
            <a:r>
              <a:rPr lang="en-GB" dirty="0">
                <a:solidFill>
                  <a:srgbClr val="000000"/>
                </a:solidFill>
                <a:latin typeface="News Cycle" panose="020B0604020202020204" charset="2"/>
              </a:rPr>
              <a:t> </a:t>
            </a:r>
            <a:r>
              <a:rPr lang="en-GB" sz="2800" b="1" dirty="0">
                <a:solidFill>
                  <a:schemeClr val="accent1">
                    <a:lumMod val="60000"/>
                    <a:lumOff val="40000"/>
                  </a:schemeClr>
                </a:solidFill>
                <a:latin typeface="News Cycle" panose="020B0604020202020204" charset="2"/>
              </a:rPr>
              <a:t>@</a:t>
            </a:r>
            <a:r>
              <a:rPr lang="en-GB" sz="2800" b="1" dirty="0" err="1">
                <a:solidFill>
                  <a:schemeClr val="accent1">
                    <a:lumMod val="60000"/>
                    <a:lumOff val="40000"/>
                  </a:schemeClr>
                </a:solidFill>
                <a:latin typeface="News Cycle" panose="020B0604020202020204" charset="2"/>
              </a:rPr>
              <a:t>ucatofficialanz</a:t>
            </a:r>
            <a:endParaRPr lang="en-GB" sz="2800" b="1" noProof="1">
              <a:solidFill>
                <a:schemeClr val="accent1">
                  <a:lumMod val="60000"/>
                  <a:lumOff val="40000"/>
                </a:schemeClr>
              </a:solidFill>
              <a:latin typeface="News Cycle" panose="020B0604020202020204" charset="2"/>
              <a:cs typeface="Calibri"/>
            </a:endParaRPr>
          </a:p>
        </p:txBody>
      </p:sp>
      <p:pic>
        <p:nvPicPr>
          <p:cNvPr id="7" name="Picture 6">
            <a:extLst>
              <a:ext uri="{FF2B5EF4-FFF2-40B4-BE49-F238E27FC236}">
                <a16:creationId xmlns:a16="http://schemas.microsoft.com/office/drawing/2014/main" id="{80062348-5F12-4C02-9F6B-C01BB54D75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416" y="3995440"/>
            <a:ext cx="676657" cy="676657"/>
          </a:xfrm>
          <a:prstGeom prst="rect">
            <a:avLst/>
          </a:prstGeom>
        </p:spPr>
      </p:pic>
      <p:pic>
        <p:nvPicPr>
          <p:cNvPr id="9" name="Picture 8">
            <a:extLst>
              <a:ext uri="{FF2B5EF4-FFF2-40B4-BE49-F238E27FC236}">
                <a16:creationId xmlns:a16="http://schemas.microsoft.com/office/drawing/2014/main" id="{94572112-46D6-433E-A01E-6213ED375F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778" y="3974571"/>
            <a:ext cx="718393" cy="718393"/>
          </a:xfrm>
          <a:prstGeom prst="rect">
            <a:avLst/>
          </a:prstGeom>
        </p:spPr>
      </p:pic>
      <p:sp>
        <p:nvSpPr>
          <p:cNvPr id="10" name="Oval 9">
            <a:extLst>
              <a:ext uri="{FF2B5EF4-FFF2-40B4-BE49-F238E27FC236}">
                <a16:creationId xmlns:a16="http://schemas.microsoft.com/office/drawing/2014/main" id="{5B3FC0B3-0A97-4EAB-8629-FBD74B87AFD1}"/>
              </a:ext>
            </a:extLst>
          </p:cNvPr>
          <p:cNvSpPr/>
          <p:nvPr/>
        </p:nvSpPr>
        <p:spPr>
          <a:xfrm>
            <a:off x="2695876" y="3993450"/>
            <a:ext cx="718392" cy="67864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p:nvPr/>
        </p:nvSpPr>
        <p:spPr>
          <a:xfrm rot="10800000">
            <a:off x="-262886" y="1681160"/>
            <a:ext cx="1781700" cy="17817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8"/>
          <p:cNvSpPr/>
          <p:nvPr/>
        </p:nvSpPr>
        <p:spPr>
          <a:xfrm>
            <a:off x="226895" y="2122799"/>
            <a:ext cx="735233" cy="853819"/>
          </a:xfrm>
          <a:custGeom>
            <a:avLst/>
            <a:gdLst/>
            <a:ahLst/>
            <a:cxnLst/>
            <a:rect l="l" t="t" r="r" b="b"/>
            <a:pathLst>
              <a:path w="393699" h="457199" extrusionOk="0">
                <a:moveTo>
                  <a:pt x="393700" y="423863"/>
                </a:moveTo>
                <a:cubicBezTo>
                  <a:pt x="393700" y="442274"/>
                  <a:pt x="379012" y="457200"/>
                  <a:pt x="360893" y="457200"/>
                </a:cubicBezTo>
                <a:cubicBezTo>
                  <a:pt x="360893" y="457200"/>
                  <a:pt x="360892" y="457200"/>
                  <a:pt x="360892" y="457200"/>
                </a:cubicBezTo>
                <a:lnTo>
                  <a:pt x="32808" y="457200"/>
                </a:lnTo>
                <a:cubicBezTo>
                  <a:pt x="14689" y="457200"/>
                  <a:pt x="0" y="442274"/>
                  <a:pt x="0" y="423863"/>
                </a:cubicBezTo>
                <a:cubicBezTo>
                  <a:pt x="0" y="405451"/>
                  <a:pt x="14689" y="390525"/>
                  <a:pt x="32808" y="390525"/>
                </a:cubicBezTo>
                <a:lnTo>
                  <a:pt x="273534" y="390525"/>
                </a:lnTo>
                <a:cubicBezTo>
                  <a:pt x="324697" y="333222"/>
                  <a:pt x="322668" y="245222"/>
                  <a:pt x="268921" y="190416"/>
                </a:cubicBezTo>
                <a:lnTo>
                  <a:pt x="302058" y="156744"/>
                </a:lnTo>
                <a:cubicBezTo>
                  <a:pt x="362964" y="218855"/>
                  <a:pt x="374997" y="314887"/>
                  <a:pt x="331351" y="390525"/>
                </a:cubicBezTo>
                <a:lnTo>
                  <a:pt x="360892" y="390525"/>
                </a:lnTo>
                <a:cubicBezTo>
                  <a:pt x="379011" y="390525"/>
                  <a:pt x="393700" y="405450"/>
                  <a:pt x="393700" y="423862"/>
                </a:cubicBezTo>
                <a:cubicBezTo>
                  <a:pt x="393700" y="423862"/>
                  <a:pt x="393700" y="423863"/>
                  <a:pt x="393700" y="423863"/>
                </a:cubicBezTo>
                <a:close/>
                <a:moveTo>
                  <a:pt x="200910" y="237469"/>
                </a:moveTo>
                <a:lnTo>
                  <a:pt x="346673" y="89355"/>
                </a:lnTo>
                <a:cubicBezTo>
                  <a:pt x="352046" y="83896"/>
                  <a:pt x="352046" y="75044"/>
                  <a:pt x="346673" y="69585"/>
                </a:cubicBezTo>
                <a:lnTo>
                  <a:pt x="304297" y="26526"/>
                </a:lnTo>
                <a:cubicBezTo>
                  <a:pt x="298925" y="21067"/>
                  <a:pt x="290214" y="21067"/>
                  <a:pt x="284841" y="26526"/>
                </a:cubicBezTo>
                <a:lnTo>
                  <a:pt x="139078" y="174640"/>
                </a:lnTo>
                <a:cubicBezTo>
                  <a:pt x="133706" y="180100"/>
                  <a:pt x="133706" y="188951"/>
                  <a:pt x="139078" y="194410"/>
                </a:cubicBezTo>
                <a:lnTo>
                  <a:pt x="181454" y="237469"/>
                </a:lnTo>
                <a:cubicBezTo>
                  <a:pt x="186827" y="242928"/>
                  <a:pt x="195538" y="242928"/>
                  <a:pt x="200910" y="237469"/>
                </a:cubicBezTo>
                <a:close/>
                <a:moveTo>
                  <a:pt x="368660" y="44780"/>
                </a:moveTo>
                <a:lnTo>
                  <a:pt x="368660" y="44780"/>
                </a:lnTo>
                <a:cubicBezTo>
                  <a:pt x="374151" y="39200"/>
                  <a:pt x="374151" y="30154"/>
                  <a:pt x="368660" y="24574"/>
                </a:cubicBezTo>
                <a:lnTo>
                  <a:pt x="348594" y="4185"/>
                </a:lnTo>
                <a:cubicBezTo>
                  <a:pt x="343103" y="-1395"/>
                  <a:pt x="334200" y="-1395"/>
                  <a:pt x="328710" y="4185"/>
                </a:cubicBezTo>
                <a:lnTo>
                  <a:pt x="328710" y="4185"/>
                </a:lnTo>
                <a:cubicBezTo>
                  <a:pt x="323218" y="9764"/>
                  <a:pt x="323218" y="18811"/>
                  <a:pt x="328710" y="24390"/>
                </a:cubicBezTo>
                <a:lnTo>
                  <a:pt x="348775" y="44780"/>
                </a:lnTo>
                <a:cubicBezTo>
                  <a:pt x="354266" y="50359"/>
                  <a:pt x="363169" y="50359"/>
                  <a:pt x="368660" y="44780"/>
                </a:cubicBezTo>
                <a:close/>
                <a:moveTo>
                  <a:pt x="156555" y="260306"/>
                </a:moveTo>
                <a:lnTo>
                  <a:pt x="156555" y="260306"/>
                </a:lnTo>
                <a:cubicBezTo>
                  <a:pt x="162046" y="254726"/>
                  <a:pt x="162046" y="245680"/>
                  <a:pt x="156555" y="240100"/>
                </a:cubicBezTo>
                <a:lnTo>
                  <a:pt x="136489" y="219711"/>
                </a:lnTo>
                <a:cubicBezTo>
                  <a:pt x="130998" y="214132"/>
                  <a:pt x="122095" y="214132"/>
                  <a:pt x="116604" y="219711"/>
                </a:cubicBezTo>
                <a:lnTo>
                  <a:pt x="116604" y="219711"/>
                </a:lnTo>
                <a:cubicBezTo>
                  <a:pt x="111113" y="225290"/>
                  <a:pt x="111113" y="234337"/>
                  <a:pt x="116604" y="239917"/>
                </a:cubicBezTo>
                <a:lnTo>
                  <a:pt x="136670" y="260306"/>
                </a:lnTo>
                <a:cubicBezTo>
                  <a:pt x="142161" y="265885"/>
                  <a:pt x="151064" y="265885"/>
                  <a:pt x="156555" y="260306"/>
                </a:cubicBezTo>
                <a:close/>
                <a:moveTo>
                  <a:pt x="196850" y="357188"/>
                </a:moveTo>
                <a:lnTo>
                  <a:pt x="196850" y="357188"/>
                </a:lnTo>
                <a:cubicBezTo>
                  <a:pt x="196850" y="349297"/>
                  <a:pt x="190555" y="342900"/>
                  <a:pt x="182789" y="342900"/>
                </a:cubicBezTo>
                <a:lnTo>
                  <a:pt x="14061" y="342900"/>
                </a:lnTo>
                <a:cubicBezTo>
                  <a:pt x="6295" y="342900"/>
                  <a:pt x="0" y="349297"/>
                  <a:pt x="0" y="357188"/>
                </a:cubicBezTo>
                <a:lnTo>
                  <a:pt x="0" y="357188"/>
                </a:lnTo>
                <a:cubicBezTo>
                  <a:pt x="0" y="365078"/>
                  <a:pt x="6295" y="371475"/>
                  <a:pt x="14061" y="371475"/>
                </a:cubicBezTo>
                <a:lnTo>
                  <a:pt x="182789" y="371475"/>
                </a:lnTo>
                <a:cubicBezTo>
                  <a:pt x="190555" y="371475"/>
                  <a:pt x="196850" y="365078"/>
                  <a:pt x="196850" y="3571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146;p19"/>
          <p:cNvSpPr txBox="1">
            <a:spLocks/>
          </p:cNvSpPr>
          <p:nvPr/>
        </p:nvSpPr>
        <p:spPr>
          <a:xfrm>
            <a:off x="855300" y="305854"/>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0082A9"/>
                </a:solidFill>
                <a:latin typeface="Cabin Condensed SemiBold"/>
                <a:sym typeface="Cabin Condensed SemiBold"/>
              </a:rPr>
              <a:t>What is the UCAT ANZ?</a:t>
            </a:r>
            <a:endParaRPr lang="en-GB" dirty="0"/>
          </a:p>
        </p:txBody>
      </p:sp>
      <p:sp>
        <p:nvSpPr>
          <p:cNvPr id="8" name="Google Shape;147;p19"/>
          <p:cNvSpPr txBox="1">
            <a:spLocks/>
          </p:cNvSpPr>
          <p:nvPr/>
        </p:nvSpPr>
        <p:spPr>
          <a:xfrm>
            <a:off x="1684421" y="1071724"/>
            <a:ext cx="6919404" cy="3950651"/>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2000" dirty="0">
                <a:solidFill>
                  <a:schemeClr val="accent1">
                    <a:lumMod val="75000"/>
                  </a:schemeClr>
                </a:solidFill>
                <a:latin typeface="News Cycle"/>
                <a:sym typeface="News Cycle"/>
              </a:rPr>
              <a:t>Admissions test </a:t>
            </a:r>
            <a:r>
              <a:rPr lang="en-GB" sz="2000" dirty="0">
                <a:solidFill>
                  <a:srgbClr val="5D6F77"/>
                </a:solidFill>
                <a:latin typeface="News Cycle"/>
                <a:sym typeface="News Cycle"/>
              </a:rPr>
              <a:t>used in the </a:t>
            </a:r>
            <a:r>
              <a:rPr lang="en-GB" sz="2000" dirty="0">
                <a:solidFill>
                  <a:srgbClr val="2C444E"/>
                </a:solidFill>
                <a:latin typeface="News Cycle"/>
                <a:sym typeface="News Cycle"/>
              </a:rPr>
              <a:t>selection process by a consortium of universities in Australia and New Zealand for their medical, dental and clinical science degree programmes</a:t>
            </a:r>
          </a:p>
          <a:p>
            <a:pPr marL="457200" lvl="0" indent="-381000">
              <a:lnSpc>
                <a:spcPct val="115000"/>
              </a:lnSpc>
              <a:spcBef>
                <a:spcPts val="600"/>
              </a:spcBef>
              <a:buClr>
                <a:srgbClr val="00A4CA"/>
              </a:buClr>
              <a:buSzPts val="2400"/>
              <a:buFont typeface="News Cycle"/>
              <a:buChar char="•"/>
            </a:pPr>
            <a:r>
              <a:rPr lang="en-GB" sz="2000" dirty="0">
                <a:solidFill>
                  <a:schemeClr val="accent1">
                    <a:lumMod val="75000"/>
                  </a:schemeClr>
                </a:solidFill>
                <a:latin typeface="News Cycle"/>
                <a:sym typeface="News Cycle"/>
              </a:rPr>
              <a:t>No curriculum content</a:t>
            </a:r>
            <a:r>
              <a:rPr lang="en-GB" sz="2000" dirty="0">
                <a:solidFill>
                  <a:srgbClr val="2C444E"/>
                </a:solidFill>
                <a:latin typeface="News Cycle"/>
                <a:sym typeface="News Cycle"/>
              </a:rPr>
              <a:t>; the test examines innate skills</a:t>
            </a:r>
          </a:p>
          <a:p>
            <a:pPr marL="457200" lvl="0" indent="-381000">
              <a:lnSpc>
                <a:spcPct val="115000"/>
              </a:lnSpc>
              <a:spcBef>
                <a:spcPts val="600"/>
              </a:spcBef>
              <a:buClr>
                <a:srgbClr val="00A4CA"/>
              </a:buClr>
              <a:buSzPts val="2400"/>
              <a:buFont typeface="News Cycle"/>
              <a:buChar char="•"/>
            </a:pPr>
            <a:r>
              <a:rPr lang="en-GB" sz="2000" dirty="0">
                <a:solidFill>
                  <a:srgbClr val="2C444E"/>
                </a:solidFill>
                <a:latin typeface="News Cycle"/>
                <a:sym typeface="News Cycle"/>
              </a:rPr>
              <a:t>Helps universities make </a:t>
            </a:r>
            <a:r>
              <a:rPr lang="en-GB" sz="2000" dirty="0">
                <a:solidFill>
                  <a:schemeClr val="accent1">
                    <a:lumMod val="75000"/>
                  </a:schemeClr>
                </a:solidFill>
                <a:latin typeface="News Cycle"/>
                <a:sym typeface="News Cycle"/>
              </a:rPr>
              <a:t>more informed choices </a:t>
            </a:r>
            <a:r>
              <a:rPr lang="en-GB" sz="2000" dirty="0">
                <a:solidFill>
                  <a:srgbClr val="2C444E"/>
                </a:solidFill>
                <a:latin typeface="News Cycle"/>
                <a:sym typeface="News Cycle"/>
              </a:rPr>
              <a:t>from amongst the many highly-qualified applicants </a:t>
            </a:r>
          </a:p>
          <a:p>
            <a:pPr marL="457200" lvl="0" indent="-381000">
              <a:lnSpc>
                <a:spcPct val="115000"/>
              </a:lnSpc>
              <a:spcBef>
                <a:spcPts val="600"/>
              </a:spcBef>
              <a:buClr>
                <a:srgbClr val="00A4CA"/>
              </a:buClr>
              <a:buSzPts val="2400"/>
              <a:buFont typeface="News Cycle"/>
              <a:buChar char="•"/>
            </a:pPr>
            <a:r>
              <a:rPr lang="en-GB" sz="2000" dirty="0">
                <a:solidFill>
                  <a:srgbClr val="2C444E"/>
                </a:solidFill>
                <a:latin typeface="News Cycle"/>
                <a:sym typeface="News Cycle"/>
              </a:rPr>
              <a:t>Used in collaboration with other admissions processes such as interviews and academic qualifications</a:t>
            </a:r>
          </a:p>
        </p:txBody>
      </p:sp>
    </p:spTree>
    <p:extLst>
      <p:ext uri="{BB962C8B-B14F-4D97-AF65-F5344CB8AC3E}">
        <p14:creationId xmlns:p14="http://schemas.microsoft.com/office/powerpoint/2010/main" val="4144390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969" y="276014"/>
            <a:ext cx="6602100" cy="662449"/>
          </a:xfrm>
        </p:spPr>
        <p:txBody>
          <a:bodyPr/>
          <a:lstStyle/>
          <a:p>
            <a:r>
              <a:rPr lang="en-GB" dirty="0">
                <a:solidFill>
                  <a:srgbClr val="0082A9"/>
                </a:solidFill>
              </a:rPr>
              <a:t>What is the UCAT ANZ?</a:t>
            </a:r>
            <a:endParaRPr lang="en-GB" dirty="0"/>
          </a:p>
        </p:txBody>
      </p:sp>
      <p:sp>
        <p:nvSpPr>
          <p:cNvPr id="3" name="Text Placeholder 2"/>
          <p:cNvSpPr>
            <a:spLocks noGrp="1"/>
          </p:cNvSpPr>
          <p:nvPr>
            <p:ph type="body" idx="1"/>
          </p:nvPr>
        </p:nvSpPr>
        <p:spPr>
          <a:xfrm>
            <a:off x="215502" y="1216959"/>
            <a:ext cx="3466416" cy="3784139"/>
          </a:xfrm>
        </p:spPr>
        <p:txBody>
          <a:bodyPr/>
          <a:lstStyle/>
          <a:p>
            <a:r>
              <a:rPr lang="en-GB" dirty="0"/>
              <a:t>You sit the test in the same year that you apply to university</a:t>
            </a:r>
          </a:p>
          <a:p>
            <a:r>
              <a:rPr lang="en-GB" dirty="0"/>
              <a:t>You can only sit the test </a:t>
            </a:r>
            <a:r>
              <a:rPr lang="en-GB" b="1" dirty="0">
                <a:solidFill>
                  <a:schemeClr val="accent1">
                    <a:lumMod val="75000"/>
                  </a:schemeClr>
                </a:solidFill>
              </a:rPr>
              <a:t>once</a:t>
            </a:r>
            <a:r>
              <a:rPr lang="en-GB" dirty="0"/>
              <a:t> each year</a:t>
            </a:r>
          </a:p>
          <a:p>
            <a:r>
              <a:rPr lang="en-GB" dirty="0"/>
              <a:t>2 hour</a:t>
            </a:r>
            <a:r>
              <a:rPr lang="en-GB" dirty="0">
                <a:solidFill>
                  <a:srgbClr val="38364D"/>
                </a:solidFill>
              </a:rPr>
              <a:t>, multiple-choice, computer-based </a:t>
            </a:r>
            <a:r>
              <a:rPr lang="en-GB" dirty="0"/>
              <a:t>test which you sit at a Pearson VUE test centre</a:t>
            </a:r>
          </a:p>
          <a:p>
            <a:r>
              <a:rPr lang="en-US" dirty="0"/>
              <a:t>The test can be sat in Australia, New Zealand and in test </a:t>
            </a:r>
            <a:r>
              <a:rPr lang="en-US" dirty="0" err="1"/>
              <a:t>centres</a:t>
            </a:r>
            <a:r>
              <a:rPr lang="en-US" dirty="0"/>
              <a:t> worldwide</a:t>
            </a:r>
            <a:endParaRPr lang="en-GB" dirty="0"/>
          </a:p>
        </p:txBody>
      </p:sp>
      <p:sp>
        <p:nvSpPr>
          <p:cNvPr id="4" name="Text Placeholder 3"/>
          <p:cNvSpPr>
            <a:spLocks noGrp="1"/>
          </p:cNvSpPr>
          <p:nvPr>
            <p:ph type="body" idx="2"/>
          </p:nvPr>
        </p:nvSpPr>
        <p:spPr>
          <a:xfrm>
            <a:off x="4020550" y="2086261"/>
            <a:ext cx="2883067" cy="2700891"/>
          </a:xfrm>
        </p:spPr>
        <p:txBody>
          <a:bodyPr/>
          <a:lstStyle/>
          <a:p>
            <a:r>
              <a:rPr lang="en-GB" sz="1600" dirty="0"/>
              <a:t>Assesses a range of mental abilities across 4 separately timed subtests:</a:t>
            </a:r>
          </a:p>
          <a:p>
            <a:r>
              <a:rPr lang="en-GB" sz="1600" dirty="0"/>
              <a:t>Verbal Reasoning </a:t>
            </a:r>
          </a:p>
          <a:p>
            <a:r>
              <a:rPr lang="en-GB" sz="1600" dirty="0"/>
              <a:t>Decision Making</a:t>
            </a:r>
            <a:endParaRPr lang="en-GB" sz="1600" dirty="0">
              <a:cs typeface="Calibri"/>
            </a:endParaRPr>
          </a:p>
          <a:p>
            <a:r>
              <a:rPr lang="en-GB" sz="1600" dirty="0"/>
              <a:t>Quantitative Reasoning </a:t>
            </a:r>
            <a:endParaRPr lang="en-GB" sz="1600" dirty="0">
              <a:cs typeface="Calibri"/>
            </a:endParaRPr>
          </a:p>
          <a:p>
            <a:r>
              <a:rPr lang="en-GB" sz="1600" dirty="0"/>
              <a:t>Situational Judgement</a:t>
            </a:r>
            <a:endParaRPr lang="en-GB" sz="1600" dirty="0">
              <a:cs typeface="Calibri"/>
            </a:endParaRPr>
          </a:p>
          <a:p>
            <a:endParaRPr lang="en-GB" dirty="0"/>
          </a:p>
        </p:txBody>
      </p:sp>
      <p:grpSp>
        <p:nvGrpSpPr>
          <p:cNvPr id="6" name="Google Shape;984;p42"/>
          <p:cNvGrpSpPr/>
          <p:nvPr/>
        </p:nvGrpSpPr>
        <p:grpSpPr>
          <a:xfrm>
            <a:off x="5702573" y="627712"/>
            <a:ext cx="1382254" cy="1458550"/>
            <a:chOff x="4539787" y="1011032"/>
            <a:chExt cx="598958" cy="720261"/>
          </a:xfrm>
        </p:grpSpPr>
        <p:sp>
          <p:nvSpPr>
            <p:cNvPr id="7" name="Google Shape;985;p42"/>
            <p:cNvSpPr/>
            <p:nvPr/>
          </p:nvSpPr>
          <p:spPr>
            <a:xfrm>
              <a:off x="4849480" y="1011032"/>
              <a:ext cx="289264" cy="340491"/>
            </a:xfrm>
            <a:custGeom>
              <a:avLst/>
              <a:gdLst/>
              <a:ahLst/>
              <a:cxnLst/>
              <a:rect l="l" t="t" r="r" b="b"/>
              <a:pathLst>
                <a:path w="518" h="610" extrusionOk="0">
                  <a:moveTo>
                    <a:pt x="26" y="275"/>
                  </a:moveTo>
                  <a:cubicBezTo>
                    <a:pt x="36" y="275"/>
                    <a:pt x="45" y="280"/>
                    <a:pt x="51" y="287"/>
                  </a:cubicBezTo>
                  <a:cubicBezTo>
                    <a:pt x="61" y="299"/>
                    <a:pt x="66" y="315"/>
                    <a:pt x="65" y="332"/>
                  </a:cubicBezTo>
                  <a:cubicBezTo>
                    <a:pt x="66" y="350"/>
                    <a:pt x="61" y="366"/>
                    <a:pt x="51" y="377"/>
                  </a:cubicBezTo>
                  <a:cubicBezTo>
                    <a:pt x="45" y="384"/>
                    <a:pt x="36" y="389"/>
                    <a:pt x="26" y="389"/>
                  </a:cubicBezTo>
                  <a:cubicBezTo>
                    <a:pt x="16" y="389"/>
                    <a:pt x="7" y="384"/>
                    <a:pt x="0" y="376"/>
                  </a:cubicBezTo>
                  <a:cubicBezTo>
                    <a:pt x="0" y="603"/>
                    <a:pt x="0" y="603"/>
                    <a:pt x="0" y="603"/>
                  </a:cubicBezTo>
                  <a:cubicBezTo>
                    <a:pt x="0" y="607"/>
                    <a:pt x="5" y="610"/>
                    <a:pt x="9" y="609"/>
                  </a:cubicBezTo>
                  <a:cubicBezTo>
                    <a:pt x="244" y="532"/>
                    <a:pt x="244" y="532"/>
                    <a:pt x="244" y="532"/>
                  </a:cubicBezTo>
                  <a:cubicBezTo>
                    <a:pt x="245" y="532"/>
                    <a:pt x="247" y="532"/>
                    <a:pt x="248" y="532"/>
                  </a:cubicBezTo>
                  <a:cubicBezTo>
                    <a:pt x="250" y="533"/>
                    <a:pt x="252" y="534"/>
                    <a:pt x="253" y="537"/>
                  </a:cubicBezTo>
                  <a:cubicBezTo>
                    <a:pt x="256" y="543"/>
                    <a:pt x="257" y="548"/>
                    <a:pt x="253" y="554"/>
                  </a:cubicBezTo>
                  <a:cubicBezTo>
                    <a:pt x="251" y="557"/>
                    <a:pt x="248" y="560"/>
                    <a:pt x="245" y="563"/>
                  </a:cubicBezTo>
                  <a:cubicBezTo>
                    <a:pt x="237" y="572"/>
                    <a:pt x="240" y="584"/>
                    <a:pt x="252" y="589"/>
                  </a:cubicBezTo>
                  <a:cubicBezTo>
                    <a:pt x="263" y="593"/>
                    <a:pt x="276" y="592"/>
                    <a:pt x="287" y="588"/>
                  </a:cubicBezTo>
                  <a:cubicBezTo>
                    <a:pt x="299" y="584"/>
                    <a:pt x="310" y="578"/>
                    <a:pt x="317" y="568"/>
                  </a:cubicBezTo>
                  <a:cubicBezTo>
                    <a:pt x="323" y="557"/>
                    <a:pt x="318" y="545"/>
                    <a:pt x="306" y="543"/>
                  </a:cubicBezTo>
                  <a:cubicBezTo>
                    <a:pt x="303" y="542"/>
                    <a:pt x="299" y="541"/>
                    <a:pt x="295" y="540"/>
                  </a:cubicBezTo>
                  <a:cubicBezTo>
                    <a:pt x="288" y="538"/>
                    <a:pt x="286" y="533"/>
                    <a:pt x="285" y="526"/>
                  </a:cubicBezTo>
                  <a:cubicBezTo>
                    <a:pt x="284" y="524"/>
                    <a:pt x="285" y="521"/>
                    <a:pt x="287" y="520"/>
                  </a:cubicBezTo>
                  <a:cubicBezTo>
                    <a:pt x="287" y="519"/>
                    <a:pt x="288" y="518"/>
                    <a:pt x="289" y="518"/>
                  </a:cubicBezTo>
                  <a:cubicBezTo>
                    <a:pt x="505" y="448"/>
                    <a:pt x="505" y="448"/>
                    <a:pt x="505" y="448"/>
                  </a:cubicBezTo>
                  <a:cubicBezTo>
                    <a:pt x="507" y="447"/>
                    <a:pt x="509" y="445"/>
                    <a:pt x="509" y="442"/>
                  </a:cubicBezTo>
                  <a:cubicBezTo>
                    <a:pt x="518" y="313"/>
                    <a:pt x="487" y="155"/>
                    <a:pt x="341" y="81"/>
                  </a:cubicBezTo>
                  <a:cubicBezTo>
                    <a:pt x="224" y="22"/>
                    <a:pt x="108" y="0"/>
                    <a:pt x="7" y="2"/>
                  </a:cubicBezTo>
                  <a:cubicBezTo>
                    <a:pt x="3" y="2"/>
                    <a:pt x="0" y="5"/>
                    <a:pt x="0" y="8"/>
                  </a:cubicBezTo>
                  <a:cubicBezTo>
                    <a:pt x="0" y="288"/>
                    <a:pt x="0" y="288"/>
                    <a:pt x="0" y="288"/>
                  </a:cubicBezTo>
                  <a:cubicBezTo>
                    <a:pt x="7" y="280"/>
                    <a:pt x="16" y="275"/>
                    <a:pt x="26" y="27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 name="Google Shape;986;p42"/>
            <p:cNvSpPr/>
            <p:nvPr/>
          </p:nvSpPr>
          <p:spPr>
            <a:xfrm>
              <a:off x="4599335" y="1012768"/>
              <a:ext cx="277094" cy="339188"/>
            </a:xfrm>
            <a:custGeom>
              <a:avLst/>
              <a:gdLst/>
              <a:ahLst/>
              <a:cxnLst/>
              <a:rect l="l" t="t" r="r" b="b"/>
              <a:pathLst>
                <a:path w="496" h="608" extrusionOk="0">
                  <a:moveTo>
                    <a:pt x="118" y="481"/>
                  </a:moveTo>
                  <a:cubicBezTo>
                    <a:pt x="121" y="472"/>
                    <a:pt x="128" y="464"/>
                    <a:pt x="137" y="461"/>
                  </a:cubicBezTo>
                  <a:cubicBezTo>
                    <a:pt x="151" y="455"/>
                    <a:pt x="168" y="455"/>
                    <a:pt x="184" y="461"/>
                  </a:cubicBezTo>
                  <a:cubicBezTo>
                    <a:pt x="201" y="466"/>
                    <a:pt x="215" y="476"/>
                    <a:pt x="222" y="488"/>
                  </a:cubicBezTo>
                  <a:cubicBezTo>
                    <a:pt x="228" y="497"/>
                    <a:pt x="229" y="507"/>
                    <a:pt x="226" y="516"/>
                  </a:cubicBezTo>
                  <a:cubicBezTo>
                    <a:pt x="223" y="526"/>
                    <a:pt x="216" y="533"/>
                    <a:pt x="206" y="536"/>
                  </a:cubicBezTo>
                  <a:cubicBezTo>
                    <a:pt x="421" y="606"/>
                    <a:pt x="421" y="606"/>
                    <a:pt x="421" y="606"/>
                  </a:cubicBezTo>
                  <a:cubicBezTo>
                    <a:pt x="426" y="608"/>
                    <a:pt x="430" y="605"/>
                    <a:pt x="430" y="600"/>
                  </a:cubicBezTo>
                  <a:cubicBezTo>
                    <a:pt x="430" y="353"/>
                    <a:pt x="430" y="353"/>
                    <a:pt x="430" y="353"/>
                  </a:cubicBezTo>
                  <a:cubicBezTo>
                    <a:pt x="430" y="352"/>
                    <a:pt x="430" y="351"/>
                    <a:pt x="431" y="350"/>
                  </a:cubicBezTo>
                  <a:cubicBezTo>
                    <a:pt x="432" y="347"/>
                    <a:pt x="434" y="346"/>
                    <a:pt x="437" y="345"/>
                  </a:cubicBezTo>
                  <a:cubicBezTo>
                    <a:pt x="443" y="345"/>
                    <a:pt x="449" y="345"/>
                    <a:pt x="453" y="351"/>
                  </a:cubicBezTo>
                  <a:cubicBezTo>
                    <a:pt x="455" y="354"/>
                    <a:pt x="457" y="358"/>
                    <a:pt x="459" y="361"/>
                  </a:cubicBezTo>
                  <a:cubicBezTo>
                    <a:pt x="465" y="371"/>
                    <a:pt x="478" y="373"/>
                    <a:pt x="486" y="363"/>
                  </a:cubicBezTo>
                  <a:cubicBezTo>
                    <a:pt x="493" y="354"/>
                    <a:pt x="496" y="341"/>
                    <a:pt x="496" y="329"/>
                  </a:cubicBezTo>
                  <a:cubicBezTo>
                    <a:pt x="496" y="317"/>
                    <a:pt x="493" y="304"/>
                    <a:pt x="486" y="295"/>
                  </a:cubicBezTo>
                  <a:cubicBezTo>
                    <a:pt x="478" y="286"/>
                    <a:pt x="465" y="287"/>
                    <a:pt x="459" y="297"/>
                  </a:cubicBezTo>
                  <a:cubicBezTo>
                    <a:pt x="457" y="300"/>
                    <a:pt x="455" y="304"/>
                    <a:pt x="453" y="307"/>
                  </a:cubicBezTo>
                  <a:cubicBezTo>
                    <a:pt x="449" y="313"/>
                    <a:pt x="443" y="313"/>
                    <a:pt x="437" y="313"/>
                  </a:cubicBezTo>
                  <a:cubicBezTo>
                    <a:pt x="434" y="313"/>
                    <a:pt x="432" y="311"/>
                    <a:pt x="431" y="309"/>
                  </a:cubicBezTo>
                  <a:cubicBezTo>
                    <a:pt x="430" y="308"/>
                    <a:pt x="430" y="307"/>
                    <a:pt x="430" y="305"/>
                  </a:cubicBezTo>
                  <a:cubicBezTo>
                    <a:pt x="430" y="7"/>
                    <a:pt x="430" y="7"/>
                    <a:pt x="430" y="7"/>
                  </a:cubicBezTo>
                  <a:cubicBezTo>
                    <a:pt x="430" y="3"/>
                    <a:pt x="427" y="0"/>
                    <a:pt x="423" y="0"/>
                  </a:cubicBezTo>
                  <a:cubicBezTo>
                    <a:pt x="346" y="5"/>
                    <a:pt x="279" y="23"/>
                    <a:pt x="231" y="49"/>
                  </a:cubicBezTo>
                  <a:cubicBezTo>
                    <a:pt x="64" y="136"/>
                    <a:pt x="15" y="299"/>
                    <a:pt x="3" y="405"/>
                  </a:cubicBezTo>
                  <a:cubicBezTo>
                    <a:pt x="0" y="431"/>
                    <a:pt x="7" y="453"/>
                    <a:pt x="14" y="472"/>
                  </a:cubicBezTo>
                  <a:cubicBezTo>
                    <a:pt x="15" y="473"/>
                    <a:pt x="16" y="475"/>
                    <a:pt x="18" y="475"/>
                  </a:cubicBezTo>
                  <a:cubicBezTo>
                    <a:pt x="122" y="509"/>
                    <a:pt x="122" y="509"/>
                    <a:pt x="122" y="509"/>
                  </a:cubicBezTo>
                  <a:cubicBezTo>
                    <a:pt x="117" y="501"/>
                    <a:pt x="115" y="490"/>
                    <a:pt x="118" y="481"/>
                  </a:cubicBezTo>
                  <a:close/>
                </a:path>
              </a:pathLst>
            </a:custGeom>
            <a:solidFill>
              <a:srgbClr val="C0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accent1">
                    <a:lumMod val="75000"/>
                  </a:schemeClr>
                </a:solidFill>
                <a:latin typeface="Calibri"/>
                <a:ea typeface="Calibri"/>
                <a:cs typeface="Calibri"/>
                <a:sym typeface="Calibri"/>
              </a:endParaRPr>
            </a:p>
          </p:txBody>
        </p:sp>
        <p:sp>
          <p:nvSpPr>
            <p:cNvPr id="9" name="Google Shape;987;p42"/>
            <p:cNvSpPr/>
            <p:nvPr/>
          </p:nvSpPr>
          <p:spPr>
            <a:xfrm>
              <a:off x="4539787" y="1276220"/>
              <a:ext cx="295350" cy="349606"/>
            </a:xfrm>
            <a:custGeom>
              <a:avLst/>
              <a:gdLst/>
              <a:ahLst/>
              <a:cxnLst/>
              <a:rect l="l" t="t" r="r" b="b"/>
              <a:pathLst>
                <a:path w="529" h="627" extrusionOk="0">
                  <a:moveTo>
                    <a:pt x="313" y="412"/>
                  </a:moveTo>
                  <a:cubicBezTo>
                    <a:pt x="306" y="406"/>
                    <a:pt x="301" y="397"/>
                    <a:pt x="300" y="387"/>
                  </a:cubicBezTo>
                  <a:cubicBezTo>
                    <a:pt x="299" y="373"/>
                    <a:pt x="305" y="357"/>
                    <a:pt x="315" y="343"/>
                  </a:cubicBezTo>
                  <a:cubicBezTo>
                    <a:pt x="325" y="329"/>
                    <a:pt x="339" y="319"/>
                    <a:pt x="353" y="315"/>
                  </a:cubicBezTo>
                  <a:cubicBezTo>
                    <a:pt x="362" y="313"/>
                    <a:pt x="372" y="314"/>
                    <a:pt x="380" y="320"/>
                  </a:cubicBezTo>
                  <a:cubicBezTo>
                    <a:pt x="388" y="326"/>
                    <a:pt x="393" y="335"/>
                    <a:pt x="394" y="345"/>
                  </a:cubicBezTo>
                  <a:cubicBezTo>
                    <a:pt x="527" y="162"/>
                    <a:pt x="527" y="162"/>
                    <a:pt x="527" y="162"/>
                  </a:cubicBezTo>
                  <a:cubicBezTo>
                    <a:pt x="529" y="159"/>
                    <a:pt x="528" y="153"/>
                    <a:pt x="523" y="152"/>
                  </a:cubicBezTo>
                  <a:cubicBezTo>
                    <a:pt x="288" y="76"/>
                    <a:pt x="288" y="76"/>
                    <a:pt x="288" y="76"/>
                  </a:cubicBezTo>
                  <a:cubicBezTo>
                    <a:pt x="287" y="75"/>
                    <a:pt x="286" y="75"/>
                    <a:pt x="285" y="74"/>
                  </a:cubicBezTo>
                  <a:cubicBezTo>
                    <a:pt x="284" y="72"/>
                    <a:pt x="282" y="70"/>
                    <a:pt x="283" y="67"/>
                  </a:cubicBezTo>
                  <a:cubicBezTo>
                    <a:pt x="285" y="61"/>
                    <a:pt x="287" y="55"/>
                    <a:pt x="294" y="53"/>
                  </a:cubicBezTo>
                  <a:cubicBezTo>
                    <a:pt x="297" y="52"/>
                    <a:pt x="301" y="52"/>
                    <a:pt x="305" y="51"/>
                  </a:cubicBezTo>
                  <a:cubicBezTo>
                    <a:pt x="317" y="48"/>
                    <a:pt x="322" y="36"/>
                    <a:pt x="315" y="26"/>
                  </a:cubicBezTo>
                  <a:cubicBezTo>
                    <a:pt x="309" y="16"/>
                    <a:pt x="297" y="9"/>
                    <a:pt x="286" y="6"/>
                  </a:cubicBezTo>
                  <a:cubicBezTo>
                    <a:pt x="274" y="2"/>
                    <a:pt x="261" y="0"/>
                    <a:pt x="250" y="5"/>
                  </a:cubicBezTo>
                  <a:cubicBezTo>
                    <a:pt x="239" y="9"/>
                    <a:pt x="236" y="22"/>
                    <a:pt x="244" y="31"/>
                  </a:cubicBezTo>
                  <a:cubicBezTo>
                    <a:pt x="246" y="34"/>
                    <a:pt x="249" y="37"/>
                    <a:pt x="252" y="40"/>
                  </a:cubicBezTo>
                  <a:cubicBezTo>
                    <a:pt x="256" y="45"/>
                    <a:pt x="254" y="51"/>
                    <a:pt x="252" y="57"/>
                  </a:cubicBezTo>
                  <a:cubicBezTo>
                    <a:pt x="251" y="59"/>
                    <a:pt x="249" y="61"/>
                    <a:pt x="246" y="61"/>
                  </a:cubicBezTo>
                  <a:cubicBezTo>
                    <a:pt x="245" y="61"/>
                    <a:pt x="244" y="61"/>
                    <a:pt x="243" y="61"/>
                  </a:cubicBezTo>
                  <a:cubicBezTo>
                    <a:pt x="141" y="28"/>
                    <a:pt x="141" y="28"/>
                    <a:pt x="141" y="28"/>
                  </a:cubicBezTo>
                  <a:cubicBezTo>
                    <a:pt x="136" y="26"/>
                    <a:pt x="131" y="30"/>
                    <a:pt x="132" y="35"/>
                  </a:cubicBezTo>
                  <a:cubicBezTo>
                    <a:pt x="132" y="38"/>
                    <a:pt x="132" y="41"/>
                    <a:pt x="132" y="44"/>
                  </a:cubicBezTo>
                  <a:cubicBezTo>
                    <a:pt x="125" y="99"/>
                    <a:pt x="5" y="184"/>
                    <a:pt x="2" y="244"/>
                  </a:cubicBezTo>
                  <a:cubicBezTo>
                    <a:pt x="0" y="285"/>
                    <a:pt x="82" y="301"/>
                    <a:pt x="96" y="329"/>
                  </a:cubicBezTo>
                  <a:cubicBezTo>
                    <a:pt x="103" y="341"/>
                    <a:pt x="85" y="368"/>
                    <a:pt x="87" y="384"/>
                  </a:cubicBezTo>
                  <a:cubicBezTo>
                    <a:pt x="88" y="398"/>
                    <a:pt x="128" y="414"/>
                    <a:pt x="128" y="414"/>
                  </a:cubicBezTo>
                  <a:cubicBezTo>
                    <a:pt x="128" y="414"/>
                    <a:pt x="99" y="441"/>
                    <a:pt x="98" y="453"/>
                  </a:cubicBezTo>
                  <a:cubicBezTo>
                    <a:pt x="97" y="468"/>
                    <a:pt x="124" y="491"/>
                    <a:pt x="125" y="506"/>
                  </a:cubicBezTo>
                  <a:cubicBezTo>
                    <a:pt x="125" y="521"/>
                    <a:pt x="101" y="558"/>
                    <a:pt x="112" y="598"/>
                  </a:cubicBezTo>
                  <a:cubicBezTo>
                    <a:pt x="119" y="621"/>
                    <a:pt x="149" y="627"/>
                    <a:pt x="186" y="626"/>
                  </a:cubicBezTo>
                  <a:cubicBezTo>
                    <a:pt x="188" y="626"/>
                    <a:pt x="190" y="625"/>
                    <a:pt x="191" y="624"/>
                  </a:cubicBezTo>
                  <a:cubicBezTo>
                    <a:pt x="342" y="417"/>
                    <a:pt x="342" y="417"/>
                    <a:pt x="342" y="417"/>
                  </a:cubicBezTo>
                  <a:cubicBezTo>
                    <a:pt x="332" y="420"/>
                    <a:pt x="322" y="418"/>
                    <a:pt x="313" y="412"/>
                  </a:cubicBezTo>
                  <a:close/>
                </a:path>
              </a:pathLst>
            </a:custGeom>
            <a:solidFill>
              <a:srgbClr val="C1D2D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988;p42"/>
            <p:cNvSpPr/>
            <p:nvPr/>
          </p:nvSpPr>
          <p:spPr>
            <a:xfrm>
              <a:off x="4854479" y="1272314"/>
              <a:ext cx="277529" cy="353078"/>
            </a:xfrm>
            <a:custGeom>
              <a:avLst/>
              <a:gdLst/>
              <a:ahLst/>
              <a:cxnLst/>
              <a:rect l="l" t="t" r="r" b="b"/>
              <a:pathLst>
                <a:path w="497" h="633" extrusionOk="0">
                  <a:moveTo>
                    <a:pt x="326" y="81"/>
                  </a:moveTo>
                  <a:cubicBezTo>
                    <a:pt x="328" y="91"/>
                    <a:pt x="327" y="101"/>
                    <a:pt x="322" y="109"/>
                  </a:cubicBezTo>
                  <a:cubicBezTo>
                    <a:pt x="314" y="122"/>
                    <a:pt x="300" y="131"/>
                    <a:pt x="284" y="136"/>
                  </a:cubicBezTo>
                  <a:cubicBezTo>
                    <a:pt x="267" y="142"/>
                    <a:pt x="250" y="142"/>
                    <a:pt x="237" y="137"/>
                  </a:cubicBezTo>
                  <a:cubicBezTo>
                    <a:pt x="227" y="133"/>
                    <a:pt x="220" y="126"/>
                    <a:pt x="217" y="117"/>
                  </a:cubicBezTo>
                  <a:cubicBezTo>
                    <a:pt x="214" y="107"/>
                    <a:pt x="216" y="97"/>
                    <a:pt x="222" y="88"/>
                  </a:cubicBezTo>
                  <a:cubicBezTo>
                    <a:pt x="6" y="158"/>
                    <a:pt x="6" y="158"/>
                    <a:pt x="6" y="158"/>
                  </a:cubicBezTo>
                  <a:cubicBezTo>
                    <a:pt x="2" y="160"/>
                    <a:pt x="0" y="165"/>
                    <a:pt x="3" y="168"/>
                  </a:cubicBezTo>
                  <a:cubicBezTo>
                    <a:pt x="148" y="368"/>
                    <a:pt x="148" y="368"/>
                    <a:pt x="148" y="368"/>
                  </a:cubicBezTo>
                  <a:cubicBezTo>
                    <a:pt x="149" y="369"/>
                    <a:pt x="149" y="370"/>
                    <a:pt x="150" y="372"/>
                  </a:cubicBezTo>
                  <a:cubicBezTo>
                    <a:pt x="150" y="374"/>
                    <a:pt x="149" y="377"/>
                    <a:pt x="147" y="378"/>
                  </a:cubicBezTo>
                  <a:cubicBezTo>
                    <a:pt x="142" y="382"/>
                    <a:pt x="137" y="386"/>
                    <a:pt x="131" y="383"/>
                  </a:cubicBezTo>
                  <a:cubicBezTo>
                    <a:pt x="127" y="382"/>
                    <a:pt x="124" y="380"/>
                    <a:pt x="120" y="379"/>
                  </a:cubicBezTo>
                  <a:cubicBezTo>
                    <a:pt x="109" y="374"/>
                    <a:pt x="98" y="381"/>
                    <a:pt x="97" y="393"/>
                  </a:cubicBezTo>
                  <a:cubicBezTo>
                    <a:pt x="96" y="404"/>
                    <a:pt x="102" y="417"/>
                    <a:pt x="109" y="426"/>
                  </a:cubicBezTo>
                  <a:cubicBezTo>
                    <a:pt x="116" y="436"/>
                    <a:pt x="126" y="445"/>
                    <a:pt x="137" y="448"/>
                  </a:cubicBezTo>
                  <a:cubicBezTo>
                    <a:pt x="149" y="451"/>
                    <a:pt x="159" y="443"/>
                    <a:pt x="158" y="431"/>
                  </a:cubicBezTo>
                  <a:cubicBezTo>
                    <a:pt x="158" y="427"/>
                    <a:pt x="157" y="423"/>
                    <a:pt x="157" y="419"/>
                  </a:cubicBezTo>
                  <a:cubicBezTo>
                    <a:pt x="156" y="412"/>
                    <a:pt x="161" y="408"/>
                    <a:pt x="167" y="405"/>
                  </a:cubicBezTo>
                  <a:cubicBezTo>
                    <a:pt x="169" y="403"/>
                    <a:pt x="171" y="404"/>
                    <a:pt x="174" y="405"/>
                  </a:cubicBezTo>
                  <a:cubicBezTo>
                    <a:pt x="175" y="405"/>
                    <a:pt x="176" y="406"/>
                    <a:pt x="176" y="407"/>
                  </a:cubicBezTo>
                  <a:cubicBezTo>
                    <a:pt x="336" y="627"/>
                    <a:pt x="336" y="627"/>
                    <a:pt x="336" y="627"/>
                  </a:cubicBezTo>
                  <a:cubicBezTo>
                    <a:pt x="340" y="633"/>
                    <a:pt x="349" y="630"/>
                    <a:pt x="348" y="623"/>
                  </a:cubicBezTo>
                  <a:cubicBezTo>
                    <a:pt x="345" y="577"/>
                    <a:pt x="342" y="510"/>
                    <a:pt x="356" y="414"/>
                  </a:cubicBezTo>
                  <a:cubicBezTo>
                    <a:pt x="372" y="311"/>
                    <a:pt x="417" y="234"/>
                    <a:pt x="461" y="143"/>
                  </a:cubicBezTo>
                  <a:cubicBezTo>
                    <a:pt x="475" y="114"/>
                    <a:pt x="489" y="66"/>
                    <a:pt x="497" y="9"/>
                  </a:cubicBezTo>
                  <a:cubicBezTo>
                    <a:pt x="497" y="4"/>
                    <a:pt x="493" y="0"/>
                    <a:pt x="488" y="2"/>
                  </a:cubicBezTo>
                  <a:cubicBezTo>
                    <a:pt x="305" y="61"/>
                    <a:pt x="305" y="61"/>
                    <a:pt x="305" y="61"/>
                  </a:cubicBezTo>
                  <a:cubicBezTo>
                    <a:pt x="315" y="64"/>
                    <a:pt x="322" y="72"/>
                    <a:pt x="326" y="8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989;p42"/>
            <p:cNvSpPr/>
            <p:nvPr/>
          </p:nvSpPr>
          <p:spPr>
            <a:xfrm>
              <a:off x="4661491" y="1370403"/>
              <a:ext cx="388584" cy="360890"/>
            </a:xfrm>
            <a:custGeom>
              <a:avLst/>
              <a:gdLst/>
              <a:ahLst/>
              <a:cxnLst/>
              <a:rect l="l" t="t" r="r" b="b"/>
              <a:pathLst>
                <a:path w="696" h="647" extrusionOk="0">
                  <a:moveTo>
                    <a:pt x="506" y="283"/>
                  </a:moveTo>
                  <a:cubicBezTo>
                    <a:pt x="498" y="289"/>
                    <a:pt x="488" y="291"/>
                    <a:pt x="478" y="288"/>
                  </a:cubicBezTo>
                  <a:cubicBezTo>
                    <a:pt x="464" y="285"/>
                    <a:pt x="451" y="275"/>
                    <a:pt x="441" y="261"/>
                  </a:cubicBezTo>
                  <a:cubicBezTo>
                    <a:pt x="430" y="246"/>
                    <a:pt x="425" y="231"/>
                    <a:pt x="426" y="216"/>
                  </a:cubicBezTo>
                  <a:cubicBezTo>
                    <a:pt x="427" y="206"/>
                    <a:pt x="432" y="197"/>
                    <a:pt x="439" y="192"/>
                  </a:cubicBezTo>
                  <a:cubicBezTo>
                    <a:pt x="447" y="186"/>
                    <a:pt x="458" y="184"/>
                    <a:pt x="468" y="187"/>
                  </a:cubicBezTo>
                  <a:cubicBezTo>
                    <a:pt x="334" y="4"/>
                    <a:pt x="334" y="4"/>
                    <a:pt x="334" y="4"/>
                  </a:cubicBezTo>
                  <a:cubicBezTo>
                    <a:pt x="332" y="0"/>
                    <a:pt x="326" y="0"/>
                    <a:pt x="324" y="4"/>
                  </a:cubicBezTo>
                  <a:cubicBezTo>
                    <a:pt x="178" y="204"/>
                    <a:pt x="178" y="204"/>
                    <a:pt x="178" y="204"/>
                  </a:cubicBezTo>
                  <a:cubicBezTo>
                    <a:pt x="178" y="205"/>
                    <a:pt x="177" y="205"/>
                    <a:pt x="176" y="206"/>
                  </a:cubicBezTo>
                  <a:cubicBezTo>
                    <a:pt x="173" y="207"/>
                    <a:pt x="171" y="207"/>
                    <a:pt x="169" y="206"/>
                  </a:cubicBezTo>
                  <a:cubicBezTo>
                    <a:pt x="163" y="202"/>
                    <a:pt x="159" y="199"/>
                    <a:pt x="159" y="192"/>
                  </a:cubicBezTo>
                  <a:cubicBezTo>
                    <a:pt x="159" y="188"/>
                    <a:pt x="160" y="184"/>
                    <a:pt x="160" y="180"/>
                  </a:cubicBezTo>
                  <a:cubicBezTo>
                    <a:pt x="161" y="168"/>
                    <a:pt x="151" y="159"/>
                    <a:pt x="139" y="162"/>
                  </a:cubicBezTo>
                  <a:cubicBezTo>
                    <a:pt x="128" y="165"/>
                    <a:pt x="118" y="174"/>
                    <a:pt x="111" y="184"/>
                  </a:cubicBezTo>
                  <a:cubicBezTo>
                    <a:pt x="104" y="194"/>
                    <a:pt x="98" y="206"/>
                    <a:pt x="99" y="218"/>
                  </a:cubicBezTo>
                  <a:cubicBezTo>
                    <a:pt x="100" y="230"/>
                    <a:pt x="111" y="236"/>
                    <a:pt x="122" y="232"/>
                  </a:cubicBezTo>
                  <a:cubicBezTo>
                    <a:pt x="126" y="230"/>
                    <a:pt x="129" y="228"/>
                    <a:pt x="133" y="227"/>
                  </a:cubicBezTo>
                  <a:cubicBezTo>
                    <a:pt x="140" y="225"/>
                    <a:pt x="144" y="228"/>
                    <a:pt x="149" y="232"/>
                  </a:cubicBezTo>
                  <a:cubicBezTo>
                    <a:pt x="152" y="234"/>
                    <a:pt x="152" y="236"/>
                    <a:pt x="152" y="239"/>
                  </a:cubicBezTo>
                  <a:cubicBezTo>
                    <a:pt x="152" y="240"/>
                    <a:pt x="151" y="241"/>
                    <a:pt x="151" y="242"/>
                  </a:cubicBezTo>
                  <a:cubicBezTo>
                    <a:pt x="4" y="444"/>
                    <a:pt x="4" y="444"/>
                    <a:pt x="4" y="444"/>
                  </a:cubicBezTo>
                  <a:cubicBezTo>
                    <a:pt x="0" y="449"/>
                    <a:pt x="4" y="455"/>
                    <a:pt x="10" y="455"/>
                  </a:cubicBezTo>
                  <a:cubicBezTo>
                    <a:pt x="72" y="448"/>
                    <a:pt x="138" y="432"/>
                    <a:pt x="147" y="440"/>
                  </a:cubicBezTo>
                  <a:cubicBezTo>
                    <a:pt x="174" y="465"/>
                    <a:pt x="143" y="537"/>
                    <a:pt x="158" y="561"/>
                  </a:cubicBezTo>
                  <a:cubicBezTo>
                    <a:pt x="180" y="598"/>
                    <a:pt x="517" y="647"/>
                    <a:pt x="683" y="531"/>
                  </a:cubicBezTo>
                  <a:cubicBezTo>
                    <a:pt x="691" y="525"/>
                    <a:pt x="695" y="517"/>
                    <a:pt x="696" y="504"/>
                  </a:cubicBezTo>
                  <a:cubicBezTo>
                    <a:pt x="696" y="502"/>
                    <a:pt x="696" y="501"/>
                    <a:pt x="695" y="500"/>
                  </a:cubicBezTo>
                  <a:cubicBezTo>
                    <a:pt x="519" y="258"/>
                    <a:pt x="519" y="258"/>
                    <a:pt x="519" y="258"/>
                  </a:cubicBezTo>
                  <a:cubicBezTo>
                    <a:pt x="519" y="268"/>
                    <a:pt x="514" y="278"/>
                    <a:pt x="506" y="283"/>
                  </a:cubicBezTo>
                  <a:close/>
                </a:path>
              </a:pathLst>
            </a:custGeom>
            <a:solidFill>
              <a:srgbClr val="38364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5" name="Google Shape;550;p40"/>
          <p:cNvGrpSpPr/>
          <p:nvPr/>
        </p:nvGrpSpPr>
        <p:grpSpPr>
          <a:xfrm>
            <a:off x="121440" y="368531"/>
            <a:ext cx="282184" cy="282183"/>
            <a:chOff x="6014317" y="3004378"/>
            <a:chExt cx="457200" cy="457199"/>
          </a:xfrm>
          <a:solidFill>
            <a:schemeClr val="bg1"/>
          </a:solidFill>
        </p:grpSpPr>
        <p:sp>
          <p:nvSpPr>
            <p:cNvPr id="16" name="Google Shape;551;p40"/>
            <p:cNvSpPr/>
            <p:nvPr/>
          </p:nvSpPr>
          <p:spPr>
            <a:xfrm>
              <a:off x="6014317" y="3326322"/>
              <a:ext cx="135254" cy="135255"/>
            </a:xfrm>
            <a:custGeom>
              <a:avLst/>
              <a:gdLst/>
              <a:ahLst/>
              <a:cxnLst/>
              <a:rect l="l" t="t" r="r" b="b"/>
              <a:pathLst>
                <a:path w="135254" h="135255" extrusionOk="0">
                  <a:moveTo>
                    <a:pt x="80010" y="0"/>
                  </a:moveTo>
                  <a:lnTo>
                    <a:pt x="11430" y="68580"/>
                  </a:lnTo>
                  <a:cubicBezTo>
                    <a:pt x="-3810" y="83820"/>
                    <a:pt x="-3810" y="108585"/>
                    <a:pt x="11430" y="123825"/>
                  </a:cubicBezTo>
                  <a:cubicBezTo>
                    <a:pt x="26670" y="139065"/>
                    <a:pt x="51435" y="139065"/>
                    <a:pt x="66675" y="123825"/>
                  </a:cubicBezTo>
                  <a:lnTo>
                    <a:pt x="135255" y="55245"/>
                  </a:lnTo>
                  <a:cubicBezTo>
                    <a:pt x="113348" y="40005"/>
                    <a:pt x="95250" y="21907"/>
                    <a:pt x="80010"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552;p40"/>
            <p:cNvSpPr/>
            <p:nvPr/>
          </p:nvSpPr>
          <p:spPr>
            <a:xfrm>
              <a:off x="6090517" y="3004378"/>
              <a:ext cx="381000" cy="381000"/>
            </a:xfrm>
            <a:custGeom>
              <a:avLst/>
              <a:gdLst/>
              <a:ahLst/>
              <a:cxnLst/>
              <a:rect l="l" t="t" r="r" b="b"/>
              <a:pathLst>
                <a:path w="381000" h="381000" extrusionOk="0">
                  <a:moveTo>
                    <a:pt x="190500" y="0"/>
                  </a:moveTo>
                  <a:cubicBezTo>
                    <a:pt x="85725" y="0"/>
                    <a:pt x="0" y="85725"/>
                    <a:pt x="0" y="190500"/>
                  </a:cubicBezTo>
                  <a:cubicBezTo>
                    <a:pt x="0" y="295275"/>
                    <a:pt x="85725" y="381000"/>
                    <a:pt x="190500" y="381000"/>
                  </a:cubicBezTo>
                  <a:cubicBezTo>
                    <a:pt x="295275" y="381000"/>
                    <a:pt x="381000" y="295275"/>
                    <a:pt x="381000" y="190500"/>
                  </a:cubicBezTo>
                  <a:cubicBezTo>
                    <a:pt x="381000" y="85725"/>
                    <a:pt x="296228" y="0"/>
                    <a:pt x="190500" y="0"/>
                  </a:cubicBezTo>
                  <a:close/>
                  <a:moveTo>
                    <a:pt x="295275" y="287655"/>
                  </a:moveTo>
                  <a:cubicBezTo>
                    <a:pt x="280035" y="304800"/>
                    <a:pt x="260033" y="317183"/>
                    <a:pt x="238125" y="325755"/>
                  </a:cubicBezTo>
                  <a:cubicBezTo>
                    <a:pt x="231458" y="327660"/>
                    <a:pt x="225743" y="329565"/>
                    <a:pt x="219075" y="331470"/>
                  </a:cubicBezTo>
                  <a:cubicBezTo>
                    <a:pt x="209550" y="333375"/>
                    <a:pt x="200025" y="334328"/>
                    <a:pt x="190500" y="334328"/>
                  </a:cubicBezTo>
                  <a:cubicBezTo>
                    <a:pt x="180975" y="334328"/>
                    <a:pt x="171450" y="333375"/>
                    <a:pt x="161925" y="331470"/>
                  </a:cubicBezTo>
                  <a:cubicBezTo>
                    <a:pt x="155258" y="330518"/>
                    <a:pt x="149543" y="328613"/>
                    <a:pt x="142875" y="325755"/>
                  </a:cubicBezTo>
                  <a:cubicBezTo>
                    <a:pt x="120968" y="318135"/>
                    <a:pt x="100965" y="304800"/>
                    <a:pt x="85725" y="287655"/>
                  </a:cubicBezTo>
                  <a:cubicBezTo>
                    <a:pt x="61913" y="261938"/>
                    <a:pt x="47625" y="227648"/>
                    <a:pt x="47625" y="190500"/>
                  </a:cubicBezTo>
                  <a:cubicBezTo>
                    <a:pt x="47625" y="111443"/>
                    <a:pt x="111443" y="47625"/>
                    <a:pt x="190500" y="47625"/>
                  </a:cubicBezTo>
                  <a:cubicBezTo>
                    <a:pt x="269558" y="47625"/>
                    <a:pt x="333375" y="111443"/>
                    <a:pt x="333375" y="190500"/>
                  </a:cubicBezTo>
                  <a:cubicBezTo>
                    <a:pt x="333375" y="227648"/>
                    <a:pt x="319088" y="261938"/>
                    <a:pt x="295275" y="287655"/>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553;p40"/>
            <p:cNvSpPr/>
            <p:nvPr/>
          </p:nvSpPr>
          <p:spPr>
            <a:xfrm>
              <a:off x="6166717" y="3118678"/>
              <a:ext cx="228600" cy="152399"/>
            </a:xfrm>
            <a:custGeom>
              <a:avLst/>
              <a:gdLst/>
              <a:ahLst/>
              <a:cxnLst/>
              <a:rect l="l" t="t" r="r" b="b"/>
              <a:pathLst>
                <a:path w="228600" h="152399" extrusionOk="0">
                  <a:moveTo>
                    <a:pt x="222885" y="62865"/>
                  </a:moveTo>
                  <a:lnTo>
                    <a:pt x="165735" y="5715"/>
                  </a:lnTo>
                  <a:cubicBezTo>
                    <a:pt x="158115" y="-1905"/>
                    <a:pt x="146685" y="-1905"/>
                    <a:pt x="139065" y="5715"/>
                  </a:cubicBezTo>
                  <a:cubicBezTo>
                    <a:pt x="131445" y="13335"/>
                    <a:pt x="131445" y="24765"/>
                    <a:pt x="139065" y="32385"/>
                  </a:cubicBezTo>
                  <a:lnTo>
                    <a:pt x="163830" y="57150"/>
                  </a:lnTo>
                  <a:lnTo>
                    <a:pt x="19050" y="57150"/>
                  </a:lnTo>
                  <a:cubicBezTo>
                    <a:pt x="8572" y="57150"/>
                    <a:pt x="0" y="65722"/>
                    <a:pt x="0" y="76200"/>
                  </a:cubicBezTo>
                  <a:cubicBezTo>
                    <a:pt x="0" y="86678"/>
                    <a:pt x="8572" y="95250"/>
                    <a:pt x="19050" y="95250"/>
                  </a:cubicBezTo>
                  <a:lnTo>
                    <a:pt x="163830" y="95250"/>
                  </a:lnTo>
                  <a:lnTo>
                    <a:pt x="139065" y="120015"/>
                  </a:lnTo>
                  <a:cubicBezTo>
                    <a:pt x="131445" y="127635"/>
                    <a:pt x="131445" y="139065"/>
                    <a:pt x="139065" y="146685"/>
                  </a:cubicBezTo>
                  <a:cubicBezTo>
                    <a:pt x="142875" y="150495"/>
                    <a:pt x="147638" y="152400"/>
                    <a:pt x="152400" y="152400"/>
                  </a:cubicBezTo>
                  <a:cubicBezTo>
                    <a:pt x="157163" y="152400"/>
                    <a:pt x="161925" y="150495"/>
                    <a:pt x="165735" y="146685"/>
                  </a:cubicBezTo>
                  <a:lnTo>
                    <a:pt x="222885" y="89535"/>
                  </a:lnTo>
                  <a:cubicBezTo>
                    <a:pt x="230505" y="81915"/>
                    <a:pt x="230505" y="70485"/>
                    <a:pt x="222885" y="62865"/>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627605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27"/>
          <p:cNvSpPr txBox="1">
            <a:spLocks noGrp="1"/>
          </p:cNvSpPr>
          <p:nvPr>
            <p:ph type="title" idx="4294967295"/>
          </p:nvPr>
        </p:nvSpPr>
        <p:spPr>
          <a:xfrm>
            <a:off x="256939" y="95407"/>
            <a:ext cx="7043962" cy="581709"/>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solidFill>
                  <a:schemeClr val="lt1"/>
                </a:solidFill>
              </a:rPr>
              <a:t>UCAT </a:t>
            </a:r>
            <a:r>
              <a:rPr lang="en-AU" dirty="0">
                <a:solidFill>
                  <a:schemeClr val="lt1"/>
                </a:solidFill>
              </a:rPr>
              <a:t>ANZ</a:t>
            </a:r>
            <a:r>
              <a:rPr lang="en" dirty="0">
                <a:solidFill>
                  <a:schemeClr val="lt1"/>
                </a:solidFill>
              </a:rPr>
              <a:t> Universities</a:t>
            </a:r>
            <a:endParaRPr dirty="0">
              <a:solidFill>
                <a:schemeClr val="lt1"/>
              </a:solidFill>
            </a:endParaRPr>
          </a:p>
        </p:txBody>
      </p:sp>
      <p:sp>
        <p:nvSpPr>
          <p:cNvPr id="17" name="Google Shape;117;p15"/>
          <p:cNvSpPr txBox="1">
            <a:spLocks/>
          </p:cNvSpPr>
          <p:nvPr/>
        </p:nvSpPr>
        <p:spPr>
          <a:xfrm>
            <a:off x="256939" y="539547"/>
            <a:ext cx="3655144" cy="4508546"/>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buClr>
                <a:schemeClr val="accent1">
                  <a:lumMod val="60000"/>
                  <a:lumOff val="40000"/>
                </a:schemeClr>
              </a:buClr>
              <a:buSzPts val="1100"/>
            </a:pPr>
            <a:r>
              <a:rPr lang="en-GB" b="1" dirty="0">
                <a:solidFill>
                  <a:schemeClr val="bg1"/>
                </a:solidFill>
              </a:rPr>
              <a:t>AUSTRALIA</a:t>
            </a:r>
          </a:p>
          <a:p>
            <a:pPr marL="171450" indent="-171450">
              <a:spcBef>
                <a:spcPts val="600"/>
              </a:spcBef>
              <a:buClr>
                <a:schemeClr val="accent1">
                  <a:lumMod val="60000"/>
                  <a:lumOff val="40000"/>
                </a:schemeClr>
              </a:buClr>
              <a:buSzPts val="1100"/>
              <a:buFont typeface="Arial" panose="020B0604020202020204" pitchFamily="34" charset="0"/>
              <a:buChar char="•"/>
            </a:pPr>
            <a:r>
              <a:rPr lang="en-GB" sz="1100" b="1" dirty="0">
                <a:solidFill>
                  <a:schemeClr val="tx1"/>
                </a:solidFill>
              </a:rPr>
              <a:t>University of Adelaide</a:t>
            </a:r>
            <a:br>
              <a:rPr lang="en-GB" sz="1100" dirty="0">
                <a:solidFill>
                  <a:schemeClr val="bg1"/>
                </a:solidFill>
              </a:rPr>
            </a:br>
            <a:r>
              <a:rPr lang="en-GB" sz="1100" dirty="0">
                <a:solidFill>
                  <a:schemeClr val="bg1"/>
                </a:solidFill>
              </a:rPr>
              <a:t>Medicine, Dental Surgery, Oral Health</a:t>
            </a:r>
          </a:p>
          <a:p>
            <a:pPr marL="171450" indent="-171450">
              <a:spcBef>
                <a:spcPts val="600"/>
              </a:spcBef>
              <a:buClr>
                <a:schemeClr val="accent1">
                  <a:lumMod val="60000"/>
                  <a:lumOff val="40000"/>
                </a:schemeClr>
              </a:buClr>
              <a:buSzPts val="1100"/>
              <a:buFont typeface="Arial" panose="020B0604020202020204" pitchFamily="34" charset="0"/>
              <a:buChar char="•"/>
            </a:pPr>
            <a:r>
              <a:rPr lang="en-GB" sz="1100" b="1" dirty="0">
                <a:solidFill>
                  <a:schemeClr val="tx1"/>
                </a:solidFill>
              </a:rPr>
              <a:t>Central Queensland University</a:t>
            </a:r>
            <a:br>
              <a:rPr lang="en-GB" sz="1100" dirty="0">
                <a:solidFill>
                  <a:schemeClr val="bg1"/>
                </a:solidFill>
              </a:rPr>
            </a:br>
            <a:r>
              <a:rPr lang="en-US" sz="1100" dirty="0">
                <a:solidFill>
                  <a:schemeClr val="bg1"/>
                </a:solidFill>
              </a:rPr>
              <a:t>Medical Science (Regional Medical Pathway provisional entry to UQ)</a:t>
            </a:r>
            <a:endParaRPr lang="en-GB" sz="1100" dirty="0">
              <a:solidFill>
                <a:schemeClr val="bg1"/>
              </a:solidFill>
            </a:endParaRPr>
          </a:p>
          <a:p>
            <a:pPr marL="171450" indent="-171450">
              <a:spcBef>
                <a:spcPts val="600"/>
              </a:spcBef>
              <a:buClr>
                <a:schemeClr val="accent1">
                  <a:lumMod val="60000"/>
                  <a:lumOff val="40000"/>
                </a:schemeClr>
              </a:buClr>
              <a:buSzPts val="1100"/>
              <a:buFont typeface="Arial" panose="020B0604020202020204" pitchFamily="34" charset="0"/>
              <a:buChar char="•"/>
            </a:pPr>
            <a:r>
              <a:rPr lang="en-GB" sz="1100" b="1" dirty="0">
                <a:solidFill>
                  <a:schemeClr val="tx1"/>
                </a:solidFill>
              </a:rPr>
              <a:t>Charles Sturt University</a:t>
            </a:r>
            <a:br>
              <a:rPr lang="en-GB" sz="1100" dirty="0">
                <a:solidFill>
                  <a:schemeClr val="bg1"/>
                </a:solidFill>
              </a:rPr>
            </a:br>
            <a:r>
              <a:rPr lang="en-GB" sz="1100" dirty="0">
                <a:solidFill>
                  <a:schemeClr val="bg1"/>
                </a:solidFill>
              </a:rPr>
              <a:t>Dental Science, Medicine (Joint Program in Medicine)</a:t>
            </a:r>
          </a:p>
          <a:p>
            <a:pPr marL="171450" indent="-171450">
              <a:spcBef>
                <a:spcPts val="600"/>
              </a:spcBef>
              <a:buClr>
                <a:schemeClr val="accent1">
                  <a:lumMod val="60000"/>
                  <a:lumOff val="40000"/>
                </a:schemeClr>
              </a:buClr>
              <a:buSzPts val="1100"/>
              <a:buFont typeface="Arial" panose="020B0604020202020204" pitchFamily="34" charset="0"/>
              <a:buChar char="•"/>
            </a:pPr>
            <a:r>
              <a:rPr lang="en-GB" sz="1100" b="1" dirty="0">
                <a:solidFill>
                  <a:schemeClr val="tx1"/>
                </a:solidFill>
              </a:rPr>
              <a:t>Curtin University</a:t>
            </a:r>
            <a:br>
              <a:rPr lang="en-GB" sz="1100" dirty="0">
                <a:solidFill>
                  <a:schemeClr val="bg1"/>
                </a:solidFill>
              </a:rPr>
            </a:br>
            <a:r>
              <a:rPr lang="en-GB" sz="1100" dirty="0">
                <a:solidFill>
                  <a:schemeClr val="bg1"/>
                </a:solidFill>
              </a:rPr>
              <a:t>Medicine</a:t>
            </a:r>
          </a:p>
          <a:p>
            <a:pPr marL="171450" indent="-171450">
              <a:spcBef>
                <a:spcPts val="600"/>
              </a:spcBef>
              <a:buClr>
                <a:schemeClr val="accent1">
                  <a:lumMod val="60000"/>
                  <a:lumOff val="40000"/>
                </a:schemeClr>
              </a:buClr>
              <a:buSzPts val="1100"/>
              <a:buFont typeface="Arial" panose="020B0604020202020204" pitchFamily="34" charset="0"/>
              <a:buChar char="•"/>
            </a:pPr>
            <a:r>
              <a:rPr lang="en-GB" sz="1100" b="1" dirty="0">
                <a:solidFill>
                  <a:schemeClr val="tx1"/>
                </a:solidFill>
              </a:rPr>
              <a:t>Flinders University</a:t>
            </a:r>
            <a:br>
              <a:rPr lang="en-GB" sz="1100" dirty="0">
                <a:solidFill>
                  <a:schemeClr val="bg1"/>
                </a:solidFill>
              </a:rPr>
            </a:br>
            <a:r>
              <a:rPr lang="en-GB" sz="1100" dirty="0">
                <a:solidFill>
                  <a:schemeClr val="bg1"/>
                </a:solidFill>
              </a:rPr>
              <a:t>Clinical Sciences / Medicine</a:t>
            </a:r>
          </a:p>
          <a:p>
            <a:pPr marL="171450" indent="-171450">
              <a:spcBef>
                <a:spcPts val="600"/>
              </a:spcBef>
              <a:buClr>
                <a:schemeClr val="accent1">
                  <a:lumMod val="60000"/>
                  <a:lumOff val="40000"/>
                </a:schemeClr>
              </a:buClr>
              <a:buSzPts val="1100"/>
              <a:buFont typeface="Arial" panose="020B0604020202020204" pitchFamily="34" charset="0"/>
              <a:buChar char="•"/>
            </a:pPr>
            <a:r>
              <a:rPr lang="en-GB" sz="1100" b="1" dirty="0">
                <a:solidFill>
                  <a:schemeClr val="tx1"/>
                </a:solidFill>
              </a:rPr>
              <a:t>Griffith University</a:t>
            </a:r>
            <a:br>
              <a:rPr lang="en-GB" sz="1100" dirty="0">
                <a:solidFill>
                  <a:schemeClr val="bg1"/>
                </a:solidFill>
              </a:rPr>
            </a:br>
            <a:r>
              <a:rPr lang="en-GB" sz="1100" dirty="0">
                <a:solidFill>
                  <a:schemeClr val="bg1"/>
                </a:solidFill>
              </a:rPr>
              <a:t>Dental Health Science (compulsory),</a:t>
            </a:r>
            <a:br>
              <a:rPr lang="en-GB" sz="1100" dirty="0">
                <a:solidFill>
                  <a:schemeClr val="bg1"/>
                </a:solidFill>
              </a:rPr>
            </a:br>
            <a:r>
              <a:rPr lang="en-GB" sz="1100" dirty="0">
                <a:solidFill>
                  <a:schemeClr val="bg1"/>
                </a:solidFill>
              </a:rPr>
              <a:t>Medical Science (optional)</a:t>
            </a:r>
          </a:p>
          <a:p>
            <a:pPr marL="171450" indent="-171450">
              <a:spcBef>
                <a:spcPts val="600"/>
              </a:spcBef>
              <a:buClr>
                <a:schemeClr val="accent1">
                  <a:lumMod val="60000"/>
                  <a:lumOff val="40000"/>
                </a:schemeClr>
              </a:buClr>
              <a:buSzPts val="1100"/>
              <a:buFont typeface="Arial" panose="020B0604020202020204" pitchFamily="34" charset="0"/>
              <a:buChar char="•"/>
            </a:pPr>
            <a:r>
              <a:rPr lang="en-GB" sz="1100" b="1" dirty="0">
                <a:solidFill>
                  <a:schemeClr val="tx1"/>
                </a:solidFill>
              </a:rPr>
              <a:t>Monash University</a:t>
            </a:r>
            <a:br>
              <a:rPr lang="en-GB" sz="1100" dirty="0">
                <a:solidFill>
                  <a:schemeClr val="bg1"/>
                </a:solidFill>
              </a:rPr>
            </a:br>
            <a:r>
              <a:rPr lang="en-GB" sz="1100" dirty="0">
                <a:solidFill>
                  <a:schemeClr val="bg1"/>
                </a:solidFill>
              </a:rPr>
              <a:t>Medicine</a:t>
            </a:r>
          </a:p>
          <a:p>
            <a:pPr marL="171450" indent="-171450">
              <a:spcBef>
                <a:spcPts val="600"/>
              </a:spcBef>
              <a:buClr>
                <a:schemeClr val="accent1">
                  <a:lumMod val="60000"/>
                  <a:lumOff val="40000"/>
                </a:schemeClr>
              </a:buClr>
              <a:buSzPts val="1100"/>
              <a:buFont typeface="Arial" panose="020B0604020202020204" pitchFamily="34" charset="0"/>
              <a:buChar char="•"/>
            </a:pPr>
            <a:r>
              <a:rPr lang="en-GB" sz="1100" b="1" dirty="0">
                <a:solidFill>
                  <a:schemeClr val="tx1"/>
                </a:solidFill>
              </a:rPr>
              <a:t>The University of Newcastle / </a:t>
            </a:r>
            <a:br>
              <a:rPr lang="en-GB" sz="1100" b="1" dirty="0">
                <a:solidFill>
                  <a:schemeClr val="tx1"/>
                </a:solidFill>
              </a:rPr>
            </a:br>
            <a:r>
              <a:rPr lang="en-GB" sz="1100" b="1" dirty="0">
                <a:solidFill>
                  <a:schemeClr val="tx1"/>
                </a:solidFill>
              </a:rPr>
              <a:t>University of New England</a:t>
            </a:r>
            <a:br>
              <a:rPr lang="en-GB" sz="1100" dirty="0">
                <a:solidFill>
                  <a:schemeClr val="bg1"/>
                </a:solidFill>
              </a:rPr>
            </a:br>
            <a:r>
              <a:rPr lang="en-GB" sz="1100" dirty="0">
                <a:solidFill>
                  <a:schemeClr val="bg1"/>
                </a:solidFill>
              </a:rPr>
              <a:t>Joint Medical Program</a:t>
            </a:r>
          </a:p>
          <a:p>
            <a:pPr marL="171450" indent="-171450">
              <a:spcBef>
                <a:spcPts val="600"/>
              </a:spcBef>
              <a:buClr>
                <a:schemeClr val="accent1">
                  <a:lumMod val="60000"/>
                  <a:lumOff val="40000"/>
                </a:schemeClr>
              </a:buClr>
              <a:buSzPts val="1100"/>
              <a:buFont typeface="Arial" panose="020B0604020202020204" pitchFamily="34" charset="0"/>
              <a:buChar char="•"/>
            </a:pPr>
            <a:r>
              <a:rPr lang="en-GB" sz="1100" b="1" dirty="0">
                <a:solidFill>
                  <a:schemeClr val="tx1"/>
                </a:solidFill>
              </a:rPr>
              <a:t>The University of New South Wales</a:t>
            </a:r>
            <a:br>
              <a:rPr lang="en-GB" sz="1100" dirty="0">
                <a:solidFill>
                  <a:schemeClr val="bg1"/>
                </a:solidFill>
              </a:rPr>
            </a:br>
            <a:r>
              <a:rPr lang="en-GB" sz="1100" dirty="0">
                <a:solidFill>
                  <a:schemeClr val="bg1"/>
                </a:solidFill>
              </a:rPr>
              <a:t>Medicine</a:t>
            </a:r>
          </a:p>
          <a:p>
            <a:pPr>
              <a:spcBef>
                <a:spcPts val="600"/>
              </a:spcBef>
              <a:buClr>
                <a:schemeClr val="accent1">
                  <a:lumMod val="60000"/>
                  <a:lumOff val="40000"/>
                </a:schemeClr>
              </a:buClr>
              <a:buSzPts val="1100"/>
            </a:pPr>
            <a:br>
              <a:rPr lang="en-GB" sz="1100" dirty="0">
                <a:solidFill>
                  <a:schemeClr val="bg1"/>
                </a:solidFill>
              </a:rPr>
            </a:br>
            <a:endParaRPr lang="en-GB" sz="1100" dirty="0">
              <a:solidFill>
                <a:schemeClr val="bg1"/>
              </a:solidFill>
            </a:endParaRPr>
          </a:p>
        </p:txBody>
      </p:sp>
      <p:sp>
        <p:nvSpPr>
          <p:cNvPr id="18" name="Google Shape;117;p15"/>
          <p:cNvSpPr txBox="1">
            <a:spLocks/>
          </p:cNvSpPr>
          <p:nvPr/>
        </p:nvSpPr>
        <p:spPr>
          <a:xfrm>
            <a:off x="4346625" y="183352"/>
            <a:ext cx="4540436" cy="4864741"/>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spcBef>
                <a:spcPts val="600"/>
              </a:spcBef>
              <a:buClr>
                <a:schemeClr val="accent1">
                  <a:lumMod val="60000"/>
                  <a:lumOff val="40000"/>
                </a:schemeClr>
              </a:buClr>
              <a:buSzPts val="1100"/>
              <a:buFont typeface="Arial" panose="020B0604020202020204" pitchFamily="34" charset="0"/>
              <a:buChar char="•"/>
            </a:pPr>
            <a:r>
              <a:rPr lang="en-GB" sz="1100" b="1" dirty="0">
                <a:solidFill>
                  <a:schemeClr val="tx1"/>
                </a:solidFill>
              </a:rPr>
              <a:t>University of Notre Dame Australia</a:t>
            </a:r>
            <a:br>
              <a:rPr lang="en-GB" sz="1100" dirty="0">
                <a:solidFill>
                  <a:schemeClr val="bg1"/>
                </a:solidFill>
              </a:rPr>
            </a:br>
            <a:r>
              <a:rPr lang="en-GB" sz="1100" dirty="0">
                <a:solidFill>
                  <a:schemeClr val="bg1"/>
                </a:solidFill>
              </a:rPr>
              <a:t>Medicine Pathway (Sydney Campus)</a:t>
            </a:r>
          </a:p>
          <a:p>
            <a:pPr marL="171450" indent="-171450">
              <a:spcBef>
                <a:spcPts val="600"/>
              </a:spcBef>
              <a:buClr>
                <a:schemeClr val="accent1">
                  <a:lumMod val="60000"/>
                  <a:lumOff val="40000"/>
                </a:schemeClr>
              </a:buClr>
              <a:buSzPts val="1100"/>
              <a:buFont typeface="Arial" panose="020B0604020202020204" pitchFamily="34" charset="0"/>
              <a:buChar char="•"/>
            </a:pPr>
            <a:r>
              <a:rPr lang="en-GB" sz="1100" b="1" dirty="0">
                <a:solidFill>
                  <a:schemeClr val="tx1"/>
                </a:solidFill>
              </a:rPr>
              <a:t>The University of Queensland</a:t>
            </a:r>
            <a:br>
              <a:rPr lang="en-GB" sz="1100" dirty="0">
                <a:solidFill>
                  <a:schemeClr val="bg1"/>
                </a:solidFill>
              </a:rPr>
            </a:br>
            <a:r>
              <a:rPr lang="en-GB" sz="1100" dirty="0">
                <a:solidFill>
                  <a:schemeClr val="bg1"/>
                </a:solidFill>
              </a:rPr>
              <a:t>Medicine (provisional entry pathway), </a:t>
            </a:r>
            <a:br>
              <a:rPr lang="en-GB" sz="1100" dirty="0">
                <a:solidFill>
                  <a:schemeClr val="bg1"/>
                </a:solidFill>
              </a:rPr>
            </a:br>
            <a:r>
              <a:rPr lang="en-GB" sz="1100" dirty="0">
                <a:solidFill>
                  <a:schemeClr val="bg1"/>
                </a:solidFill>
              </a:rPr>
              <a:t>Dental Science</a:t>
            </a:r>
          </a:p>
          <a:p>
            <a:pPr marL="171450" indent="-171450">
              <a:spcBef>
                <a:spcPts val="600"/>
              </a:spcBef>
              <a:buClr>
                <a:schemeClr val="accent1">
                  <a:lumMod val="60000"/>
                  <a:lumOff val="40000"/>
                </a:schemeClr>
              </a:buClr>
              <a:buSzPts val="1100"/>
              <a:buFont typeface="Arial" panose="020B0604020202020204" pitchFamily="34" charset="0"/>
              <a:buChar char="•"/>
            </a:pPr>
            <a:r>
              <a:rPr lang="en-GB" sz="1100" b="1" dirty="0">
                <a:solidFill>
                  <a:schemeClr val="tx1"/>
                </a:solidFill>
              </a:rPr>
              <a:t>University of Southern Queensland</a:t>
            </a:r>
            <a:br>
              <a:rPr lang="en-GB" sz="1100" dirty="0">
                <a:solidFill>
                  <a:schemeClr val="bg1"/>
                </a:solidFill>
              </a:rPr>
            </a:br>
            <a:r>
              <a:rPr lang="en-US" sz="1100" dirty="0">
                <a:solidFill>
                  <a:schemeClr val="bg1"/>
                </a:solidFill>
              </a:rPr>
              <a:t>Medicine Pathway (provisional entry to UQ MD, Darling Downs-South West Medical Pathway)</a:t>
            </a:r>
            <a:endParaRPr lang="en-GB" sz="1100" dirty="0">
              <a:solidFill>
                <a:schemeClr val="bg1"/>
              </a:solidFill>
            </a:endParaRPr>
          </a:p>
          <a:p>
            <a:pPr marL="171450" indent="-171450">
              <a:spcBef>
                <a:spcPts val="600"/>
              </a:spcBef>
              <a:buClr>
                <a:schemeClr val="accent1">
                  <a:lumMod val="60000"/>
                  <a:lumOff val="40000"/>
                </a:schemeClr>
              </a:buClr>
              <a:buSzPts val="1100"/>
              <a:buFont typeface="Arial" panose="020B0604020202020204" pitchFamily="34" charset="0"/>
              <a:buChar char="•"/>
            </a:pPr>
            <a:r>
              <a:rPr lang="en-GB" sz="1100" b="1" dirty="0">
                <a:solidFill>
                  <a:schemeClr val="tx1"/>
                </a:solidFill>
              </a:rPr>
              <a:t>University of the Sunshine Coast</a:t>
            </a:r>
            <a:br>
              <a:rPr lang="en-GB" sz="1100" b="1" dirty="0">
                <a:solidFill>
                  <a:schemeClr val="bg1"/>
                </a:solidFill>
              </a:rPr>
            </a:br>
            <a:r>
              <a:rPr lang="en-US" sz="1100" dirty="0">
                <a:solidFill>
                  <a:schemeClr val="bg1"/>
                </a:solidFill>
              </a:rPr>
              <a:t>Medicine Science (optional) (provisional entry pathway to MD program at Griffith University)</a:t>
            </a:r>
            <a:endParaRPr lang="en-GB" sz="1100" dirty="0">
              <a:solidFill>
                <a:schemeClr val="bg1"/>
              </a:solidFill>
            </a:endParaRPr>
          </a:p>
          <a:p>
            <a:pPr marL="171450" indent="-171450">
              <a:spcBef>
                <a:spcPts val="600"/>
              </a:spcBef>
              <a:buClr>
                <a:schemeClr val="accent1">
                  <a:lumMod val="60000"/>
                  <a:lumOff val="40000"/>
                </a:schemeClr>
              </a:buClr>
              <a:buSzPts val="1100"/>
              <a:buFont typeface="Arial" panose="020B0604020202020204" pitchFamily="34" charset="0"/>
              <a:buChar char="•"/>
            </a:pPr>
            <a:r>
              <a:rPr lang="en-GB" sz="1100" b="1" dirty="0">
                <a:solidFill>
                  <a:schemeClr val="tx1"/>
                </a:solidFill>
              </a:rPr>
              <a:t>University of Tasmania</a:t>
            </a:r>
            <a:br>
              <a:rPr lang="en-GB" sz="1100" dirty="0">
                <a:solidFill>
                  <a:schemeClr val="bg1"/>
                </a:solidFill>
              </a:rPr>
            </a:br>
            <a:r>
              <a:rPr lang="en-GB" sz="1100" dirty="0">
                <a:solidFill>
                  <a:schemeClr val="bg1"/>
                </a:solidFill>
              </a:rPr>
              <a:t>Medicine</a:t>
            </a:r>
          </a:p>
          <a:p>
            <a:pPr marL="171450" indent="-171450">
              <a:spcBef>
                <a:spcPts val="600"/>
              </a:spcBef>
              <a:buClr>
                <a:schemeClr val="accent1">
                  <a:lumMod val="60000"/>
                  <a:lumOff val="40000"/>
                </a:schemeClr>
              </a:buClr>
              <a:buSzPts val="1100"/>
              <a:buFont typeface="Arial" panose="020B0604020202020204" pitchFamily="34" charset="0"/>
              <a:buChar char="•"/>
            </a:pPr>
            <a:r>
              <a:rPr lang="en-GB" sz="1100" b="1" dirty="0">
                <a:solidFill>
                  <a:schemeClr val="tx1"/>
                </a:solidFill>
              </a:rPr>
              <a:t>The University of Western Australia</a:t>
            </a:r>
            <a:br>
              <a:rPr lang="en-GB" sz="1100" dirty="0">
                <a:solidFill>
                  <a:schemeClr val="bg1"/>
                </a:solidFill>
              </a:rPr>
            </a:br>
            <a:r>
              <a:rPr lang="en-US" sz="1100" dirty="0">
                <a:solidFill>
                  <a:schemeClr val="bg1"/>
                </a:solidFill>
              </a:rPr>
              <a:t>Doctor of Medicine via Bachelor of Biomedicine (</a:t>
            </a:r>
            <a:r>
              <a:rPr lang="en-US" sz="1100" dirty="0" err="1">
                <a:solidFill>
                  <a:schemeClr val="bg1"/>
                </a:solidFill>
              </a:rPr>
              <a:t>Specialised</a:t>
            </a:r>
            <a:r>
              <a:rPr lang="en-US" sz="1100" dirty="0">
                <a:solidFill>
                  <a:schemeClr val="bg1"/>
                </a:solidFill>
              </a:rPr>
              <a:t>), </a:t>
            </a:r>
            <a:br>
              <a:rPr lang="en-US" sz="1100" dirty="0">
                <a:solidFill>
                  <a:schemeClr val="bg1"/>
                </a:solidFill>
              </a:rPr>
            </a:br>
            <a:r>
              <a:rPr lang="en-US" sz="1100" dirty="0">
                <a:solidFill>
                  <a:schemeClr val="bg1"/>
                </a:solidFill>
              </a:rPr>
              <a:t>Doctor of Dental Medicine via Bachelor of Biomedicine (</a:t>
            </a:r>
            <a:r>
              <a:rPr lang="en-US" sz="1100" dirty="0" err="1">
                <a:solidFill>
                  <a:schemeClr val="bg1"/>
                </a:solidFill>
              </a:rPr>
              <a:t>Specialised</a:t>
            </a:r>
            <a:r>
              <a:rPr lang="en-US" sz="1100" dirty="0">
                <a:solidFill>
                  <a:schemeClr val="bg1"/>
                </a:solidFill>
              </a:rPr>
              <a:t>)</a:t>
            </a:r>
            <a:endParaRPr lang="en-GB" sz="1100" dirty="0">
              <a:solidFill>
                <a:schemeClr val="bg1"/>
              </a:solidFill>
            </a:endParaRPr>
          </a:p>
          <a:p>
            <a:pPr marL="171450" indent="-171450">
              <a:spcBef>
                <a:spcPts val="600"/>
              </a:spcBef>
              <a:buClr>
                <a:schemeClr val="accent1">
                  <a:lumMod val="60000"/>
                  <a:lumOff val="40000"/>
                </a:schemeClr>
              </a:buClr>
              <a:buSzPts val="1100"/>
              <a:buFont typeface="Arial" panose="020B0604020202020204" pitchFamily="34" charset="0"/>
              <a:buChar char="•"/>
            </a:pPr>
            <a:r>
              <a:rPr lang="en-GB" sz="1100" b="1" dirty="0">
                <a:solidFill>
                  <a:schemeClr val="tx1"/>
                </a:solidFill>
              </a:rPr>
              <a:t>Western Sydney University</a:t>
            </a:r>
            <a:br>
              <a:rPr lang="en-GB" sz="1100" dirty="0">
                <a:solidFill>
                  <a:schemeClr val="bg1"/>
                </a:solidFill>
              </a:rPr>
            </a:br>
            <a:r>
              <a:rPr lang="en-GB" sz="1100" dirty="0">
                <a:solidFill>
                  <a:schemeClr val="bg1"/>
                </a:solidFill>
              </a:rPr>
              <a:t>Medicine (Joint Program in Medicine)</a:t>
            </a:r>
          </a:p>
          <a:p>
            <a:pPr>
              <a:spcBef>
                <a:spcPts val="600"/>
              </a:spcBef>
              <a:buClr>
                <a:schemeClr val="accent1">
                  <a:lumMod val="60000"/>
                  <a:lumOff val="40000"/>
                </a:schemeClr>
              </a:buClr>
              <a:buSzPts val="1100"/>
            </a:pPr>
            <a:r>
              <a:rPr lang="en-GB" b="1" dirty="0">
                <a:solidFill>
                  <a:schemeClr val="bg1"/>
                </a:solidFill>
              </a:rPr>
              <a:t>NEW ZEALAND</a:t>
            </a:r>
          </a:p>
          <a:p>
            <a:pPr marL="171450" indent="-171450">
              <a:spcBef>
                <a:spcPts val="600"/>
              </a:spcBef>
              <a:buClr>
                <a:schemeClr val="accent1">
                  <a:lumMod val="60000"/>
                  <a:lumOff val="40000"/>
                </a:schemeClr>
              </a:buClr>
              <a:buSzPts val="1100"/>
              <a:buFont typeface="Arial" panose="020B0604020202020204" pitchFamily="34" charset="0"/>
              <a:buChar char="•"/>
            </a:pPr>
            <a:r>
              <a:rPr lang="en-GB" sz="1100" b="1" dirty="0">
                <a:solidFill>
                  <a:schemeClr val="tx1"/>
                </a:solidFill>
              </a:rPr>
              <a:t>The University of Auckland</a:t>
            </a:r>
            <a:br>
              <a:rPr lang="en-GB" sz="1100" dirty="0">
                <a:solidFill>
                  <a:schemeClr val="bg1"/>
                </a:solidFill>
              </a:rPr>
            </a:br>
            <a:r>
              <a:rPr lang="en-GB" sz="1100" dirty="0">
                <a:solidFill>
                  <a:schemeClr val="bg1"/>
                </a:solidFill>
              </a:rPr>
              <a:t>Medicine</a:t>
            </a:r>
          </a:p>
          <a:p>
            <a:pPr marL="171450" indent="-171450">
              <a:spcBef>
                <a:spcPts val="600"/>
              </a:spcBef>
              <a:buClr>
                <a:schemeClr val="accent1">
                  <a:lumMod val="60000"/>
                  <a:lumOff val="40000"/>
                </a:schemeClr>
              </a:buClr>
              <a:buSzPts val="1100"/>
              <a:buFont typeface="Arial" panose="020B0604020202020204" pitchFamily="34" charset="0"/>
              <a:buChar char="•"/>
            </a:pPr>
            <a:r>
              <a:rPr lang="en-GB" sz="1100" b="1" dirty="0">
                <a:solidFill>
                  <a:schemeClr val="tx1"/>
                </a:solidFill>
              </a:rPr>
              <a:t>University of Otago</a:t>
            </a:r>
            <a:br>
              <a:rPr lang="en-GB" sz="1100" dirty="0">
                <a:solidFill>
                  <a:schemeClr val="bg1"/>
                </a:solidFill>
              </a:rPr>
            </a:br>
            <a:r>
              <a:rPr lang="en-GB" sz="1100" dirty="0">
                <a:solidFill>
                  <a:schemeClr val="bg1"/>
                </a:solidFill>
              </a:rPr>
              <a:t>Medicine</a:t>
            </a:r>
          </a:p>
          <a:p>
            <a:pPr>
              <a:spcBef>
                <a:spcPts val="600"/>
              </a:spcBef>
              <a:buClr>
                <a:schemeClr val="accent1">
                  <a:lumMod val="60000"/>
                  <a:lumOff val="40000"/>
                </a:schemeClr>
              </a:buClr>
              <a:buSzPts val="1100"/>
            </a:pPr>
            <a:endParaRPr lang="en-GB" sz="1100" dirty="0">
              <a:solidFill>
                <a:schemeClr val="bg1"/>
              </a:solidFill>
            </a:endParaRPr>
          </a:p>
        </p:txBody>
      </p:sp>
    </p:spTree>
    <p:extLst>
      <p:ext uri="{BB962C8B-B14F-4D97-AF65-F5344CB8AC3E}">
        <p14:creationId xmlns:p14="http://schemas.microsoft.com/office/powerpoint/2010/main" val="300486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3A07BC-652E-4262-9FBA-61BA4A6126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3" name="Title 2">
            <a:extLst>
              <a:ext uri="{FF2B5EF4-FFF2-40B4-BE49-F238E27FC236}">
                <a16:creationId xmlns:a16="http://schemas.microsoft.com/office/drawing/2014/main" id="{FE64E1BA-79C5-4B5A-B32A-DDA5D90F2C0B}"/>
              </a:ext>
            </a:extLst>
          </p:cNvPr>
          <p:cNvSpPr>
            <a:spLocks noGrp="1"/>
          </p:cNvSpPr>
          <p:nvPr>
            <p:ph type="title"/>
          </p:nvPr>
        </p:nvSpPr>
        <p:spPr/>
        <p:txBody>
          <a:bodyPr/>
          <a:lstStyle/>
          <a:p>
            <a:r>
              <a:rPr lang="en-AU" dirty="0"/>
              <a:t>Eligibility</a:t>
            </a:r>
          </a:p>
        </p:txBody>
      </p:sp>
      <p:sp>
        <p:nvSpPr>
          <p:cNvPr id="4" name="Text Placeholder 3">
            <a:extLst>
              <a:ext uri="{FF2B5EF4-FFF2-40B4-BE49-F238E27FC236}">
                <a16:creationId xmlns:a16="http://schemas.microsoft.com/office/drawing/2014/main" id="{FF427905-ED73-4E75-9BAF-B7936C3A7BA3}"/>
              </a:ext>
            </a:extLst>
          </p:cNvPr>
          <p:cNvSpPr>
            <a:spLocks noGrp="1"/>
          </p:cNvSpPr>
          <p:nvPr>
            <p:ph type="body" idx="1"/>
          </p:nvPr>
        </p:nvSpPr>
        <p:spPr>
          <a:xfrm>
            <a:off x="855299" y="1261680"/>
            <a:ext cx="7629481" cy="3040961"/>
          </a:xfrm>
        </p:spPr>
        <p:txBody>
          <a:bodyPr>
            <a:normAutofit fontScale="47500" lnSpcReduction="20000"/>
          </a:bodyPr>
          <a:lstStyle/>
          <a:p>
            <a:r>
              <a:rPr lang="en-US" b="1" dirty="0"/>
              <a:t>The UCAT ANZ test is only available to a candidate whose educational level at the time of sitting the test is that they are undertaking or have completed the final year of secondary schooling, or higher.</a:t>
            </a:r>
            <a:r>
              <a:rPr lang="en-US" dirty="0"/>
              <a:t> </a:t>
            </a:r>
            <a:br>
              <a:rPr lang="en-US" dirty="0"/>
            </a:br>
            <a:r>
              <a:rPr lang="en-US" dirty="0"/>
              <a:t>For example, candidates registering for UCAT ANZ 2025 should have completed, or plan to complete their final year of secondary schooling in 2025 (Year 12 in Australia; Year 13 in New Zealand).</a:t>
            </a:r>
          </a:p>
          <a:p>
            <a:r>
              <a:rPr lang="en-US" b="1" dirty="0"/>
              <a:t>Students in </a:t>
            </a:r>
            <a:r>
              <a:rPr lang="en-US" sz="2500" b="1" dirty="0"/>
              <a:t>Australian</a:t>
            </a:r>
            <a:r>
              <a:rPr lang="en-US" b="1" dirty="0"/>
              <a:t> Year 11 or New Zealand Year 12 candidates or lower are NOT eligible to sit the UCAT ANZ.</a:t>
            </a:r>
            <a:br>
              <a:rPr lang="en-US" dirty="0"/>
            </a:br>
            <a:r>
              <a:rPr lang="en-US" dirty="0"/>
              <a:t>This includes Australian Year 11 students undertaking one or more Year 12 subjects. Year 12 students completing Year 12 over two years are only eligible to sit the UCAT ANZ in their final year.</a:t>
            </a:r>
          </a:p>
          <a:p>
            <a:r>
              <a:rPr lang="en-US" b="1" dirty="0"/>
              <a:t>Candidates are eligible to sit UCAT ANZ if they have commenced or completed an undergraduate degree</a:t>
            </a:r>
            <a:r>
              <a:rPr lang="en-US" dirty="0"/>
              <a:t>. </a:t>
            </a:r>
            <a:br>
              <a:rPr lang="en-US" dirty="0"/>
            </a:br>
            <a:r>
              <a:rPr lang="en-US" dirty="0"/>
              <a:t>It is noted, however, that not all undergraduate degree programs for which UCAT ANZ is a prerequisite will offer places for </a:t>
            </a:r>
            <a:r>
              <a:rPr lang="en-US" sz="2500" dirty="0"/>
              <a:t>non-school</a:t>
            </a:r>
            <a:r>
              <a:rPr lang="en-US" dirty="0"/>
              <a:t> leavers. Candidates are advised to check the </a:t>
            </a:r>
            <a:r>
              <a:rPr lang="en-US" dirty="0">
                <a:hlinkClick r:id="rId2"/>
              </a:rPr>
              <a:t>UCAT ANZ Consortium university websites</a:t>
            </a:r>
            <a:r>
              <a:rPr lang="en-US" dirty="0"/>
              <a:t> for further information.</a:t>
            </a:r>
          </a:p>
          <a:p>
            <a:r>
              <a:rPr lang="en-US" b="1" dirty="0"/>
              <a:t>Some UCAT ANZ Consortium universities require international students</a:t>
            </a:r>
            <a:r>
              <a:rPr lang="en-US" dirty="0"/>
              <a:t> to sit UCAT ANZ. Candidates are advised to check the </a:t>
            </a:r>
            <a:r>
              <a:rPr lang="en-US" dirty="0">
                <a:hlinkClick r:id="rId2"/>
              </a:rPr>
              <a:t>UCAT ANZ Consortium university websites</a:t>
            </a:r>
            <a:r>
              <a:rPr lang="en-US" dirty="0"/>
              <a:t> for further information.</a:t>
            </a:r>
          </a:p>
          <a:p>
            <a:r>
              <a:rPr lang="en-US" dirty="0"/>
              <a:t>International candidates registering for UCAT ANZ 2025 should have completed, or plan to complete their final year of secondary schooling in 2025. </a:t>
            </a:r>
            <a:endParaRPr lang="en-AU" dirty="0"/>
          </a:p>
        </p:txBody>
      </p:sp>
    </p:spTree>
    <p:extLst>
      <p:ext uri="{BB962C8B-B14F-4D97-AF65-F5344CB8AC3E}">
        <p14:creationId xmlns:p14="http://schemas.microsoft.com/office/powerpoint/2010/main" val="1480894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6"/>
          <p:cNvSpPr txBox="1">
            <a:spLocks noGrp="1"/>
          </p:cNvSpPr>
          <p:nvPr>
            <p:ph type="title" idx="4294967295"/>
          </p:nvPr>
        </p:nvSpPr>
        <p:spPr>
          <a:xfrm>
            <a:off x="855298" y="401561"/>
            <a:ext cx="6602413" cy="401274"/>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Key Dates 2025</a:t>
            </a:r>
            <a:endParaRPr dirty="0"/>
          </a:p>
        </p:txBody>
      </p:sp>
      <p:graphicFrame>
        <p:nvGraphicFramePr>
          <p:cNvPr id="224" name="Google Shape;224;p26"/>
          <p:cNvGraphicFramePr/>
          <p:nvPr>
            <p:extLst>
              <p:ext uri="{D42A27DB-BD31-4B8C-83A1-F6EECF244321}">
                <p14:modId xmlns:p14="http://schemas.microsoft.com/office/powerpoint/2010/main" val="3443126137"/>
              </p:ext>
            </p:extLst>
          </p:nvPr>
        </p:nvGraphicFramePr>
        <p:xfrm>
          <a:off x="712311" y="1117865"/>
          <a:ext cx="6651270" cy="3861424"/>
        </p:xfrm>
        <a:graphic>
          <a:graphicData uri="http://schemas.openxmlformats.org/drawingml/2006/table">
            <a:tbl>
              <a:tblPr>
                <a:solidFill>
                  <a:schemeClr val="accent3">
                    <a:lumMod val="20000"/>
                    <a:lumOff val="80000"/>
                  </a:schemeClr>
                </a:solidFill>
                <a:tableStyleId>{0E3FDE45-AF77-4B5C-9715-49D594BDF05E}</a:tableStyleId>
              </a:tblPr>
              <a:tblGrid>
                <a:gridCol w="2302322">
                  <a:extLst>
                    <a:ext uri="{9D8B030D-6E8A-4147-A177-3AD203B41FA5}">
                      <a16:colId xmlns:a16="http://schemas.microsoft.com/office/drawing/2014/main" val="20000"/>
                    </a:ext>
                  </a:extLst>
                </a:gridCol>
                <a:gridCol w="4348948">
                  <a:extLst>
                    <a:ext uri="{9D8B030D-6E8A-4147-A177-3AD203B41FA5}">
                      <a16:colId xmlns:a16="http://schemas.microsoft.com/office/drawing/2014/main" val="20003"/>
                    </a:ext>
                  </a:extLst>
                </a:gridCol>
              </a:tblGrid>
              <a:tr h="337898">
                <a:tc>
                  <a:txBody>
                    <a:bodyPr/>
                    <a:lstStyle/>
                    <a:p>
                      <a:r>
                        <a:rPr lang="en-GB" sz="1600" dirty="0">
                          <a:latin typeface="News Cycle" panose="020B0604020202020204" charset="2"/>
                        </a:rPr>
                        <a:t>3 February</a:t>
                      </a:r>
                      <a:endParaRPr lang="en-GB" sz="1600" dirty="0">
                        <a:solidFill>
                          <a:schemeClr val="tx1"/>
                        </a:solidFill>
                        <a:latin typeface="News Cycle" panose="020B0604020202020204" charset="2"/>
                      </a:endParaRPr>
                    </a:p>
                  </a:txBody>
                  <a:tcPr anchor="ctr">
                    <a:lnB w="12700" cap="flat" cmpd="sng" algn="ctr">
                      <a:solidFill>
                        <a:schemeClr val="tx1"/>
                      </a:solidFill>
                      <a:prstDash val="solid"/>
                      <a:round/>
                      <a:headEnd type="none" w="med" len="med"/>
                      <a:tailEnd type="none" w="med" len="med"/>
                    </a:lnB>
                  </a:tcPr>
                </a:tc>
                <a:tc>
                  <a:txBody>
                    <a:bodyPr/>
                    <a:lstStyle/>
                    <a:p>
                      <a:r>
                        <a:rPr lang="en-GB" sz="1600" dirty="0">
                          <a:latin typeface="News Cycle" panose="020B0604020202020204" charset="2"/>
                        </a:rPr>
                        <a:t>Concession</a:t>
                      </a:r>
                      <a:r>
                        <a:rPr lang="en-GB" sz="1600" baseline="0" dirty="0">
                          <a:latin typeface="News Cycle" panose="020B0604020202020204" charset="2"/>
                        </a:rPr>
                        <a:t> Scheme and Access Arrangements open</a:t>
                      </a:r>
                      <a:endParaRPr lang="en-GB" sz="1600" dirty="0">
                        <a:solidFill>
                          <a:schemeClr val="tx1"/>
                        </a:solidFill>
                        <a:latin typeface="News Cycle" panose="020B0604020202020204" charset="2"/>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7898">
                <a:tc>
                  <a:txBody>
                    <a:bodyPr/>
                    <a:lstStyle/>
                    <a:p>
                      <a:r>
                        <a:rPr lang="en-GB" sz="1600" dirty="0">
                          <a:latin typeface="News Cycle" panose="020B0604020202020204" charset="2"/>
                        </a:rPr>
                        <a:t>4 March</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News Cycle" panose="020B0604020202020204" charset="2"/>
                        </a:rPr>
                        <a:t>Booking opens</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37898">
                <a:tc>
                  <a:txBody>
                    <a:bodyPr/>
                    <a:lstStyle/>
                    <a:p>
                      <a:r>
                        <a:rPr lang="en-GB" sz="1600" b="0" dirty="0">
                          <a:latin typeface="News Cycle" panose="020B0604020202020204" charset="2"/>
                        </a:rPr>
                        <a:t>9 May </a:t>
                      </a:r>
                      <a:r>
                        <a:rPr kumimoji="0" lang="en-GB" sz="1100" b="0" i="0" u="none" strike="noStrike" kern="0" cap="none" spc="0" normalizeH="0" baseline="0" noProof="0" dirty="0">
                          <a:ln>
                            <a:noFill/>
                          </a:ln>
                          <a:solidFill>
                            <a:srgbClr val="2C444E"/>
                          </a:solidFill>
                          <a:effectLst/>
                          <a:uLnTx/>
                          <a:uFillTx/>
                          <a:latin typeface="News Cycle" panose="020B0604020202020204" charset="2"/>
                          <a:ea typeface="+mn-ea"/>
                          <a:cs typeface="+mn-cs"/>
                          <a:sym typeface="Arial"/>
                        </a:rPr>
                        <a:t>(11:59pm AEST)</a:t>
                      </a:r>
                      <a:endParaRPr lang="en-GB" sz="1600" b="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b="0" dirty="0">
                          <a:latin typeface="News Cycle" panose="020B0604020202020204" charset="2"/>
                        </a:rPr>
                        <a:t>Concession Scheme deadline</a:t>
                      </a:r>
                      <a:endParaRPr lang="en-GB" sz="1600" b="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43565">
                <a:tc>
                  <a:txBody>
                    <a:bodyPr/>
                    <a:lstStyle/>
                    <a:p>
                      <a:r>
                        <a:rPr lang="en-GB" sz="1600" b="1" dirty="0">
                          <a:latin typeface="News Cycle" panose="020B0604020202020204" charset="2"/>
                        </a:rPr>
                        <a:t>16 May </a:t>
                      </a:r>
                      <a:r>
                        <a:rPr lang="en-GB" sz="1100" b="0" dirty="0">
                          <a:latin typeface="News Cycle" panose="020B0604020202020204" charset="2"/>
                        </a:rPr>
                        <a:t>(11:59pm AEST)</a:t>
                      </a:r>
                      <a:endParaRPr lang="en-GB" sz="1100" b="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News Cycle" panose="020B0604020202020204" charset="2"/>
                        </a:rPr>
                        <a:t>BOOKING DEADLINE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News Cycle" panose="020B0604020202020204" charset="2"/>
                        </a:rPr>
                        <a:t>Access Arrangements applications close</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3173491"/>
                  </a:ext>
                </a:extLst>
              </a:tr>
              <a:tr h="543565">
                <a:tc>
                  <a:txBody>
                    <a:bodyPr/>
                    <a:lstStyle/>
                    <a:p>
                      <a:r>
                        <a:rPr lang="en-GB" sz="1600" b="1" dirty="0">
                          <a:latin typeface="News Cycle" panose="020B0604020202020204" charset="2"/>
                        </a:rPr>
                        <a:t>30 May </a:t>
                      </a:r>
                      <a:r>
                        <a:rPr lang="en-GB" sz="1100" b="0" dirty="0">
                          <a:latin typeface="News Cycle" panose="020B0604020202020204" charset="2"/>
                        </a:rPr>
                        <a:t>(11:59pm AEST)</a:t>
                      </a:r>
                      <a:endParaRPr lang="en-GB" sz="1100" b="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News Cycle" panose="020B0604020202020204" charset="2"/>
                        </a:rPr>
                        <a:t>Late booking deadline</a:t>
                      </a:r>
                      <a:br>
                        <a:rPr lang="en-GB" sz="1600" b="1" dirty="0">
                          <a:latin typeface="News Cycle" panose="020B0604020202020204" charset="2"/>
                        </a:rPr>
                      </a:br>
                      <a:r>
                        <a:rPr lang="en-GB" sz="1600" b="0" dirty="0">
                          <a:latin typeface="News Cycle" panose="020B0604020202020204" charset="2"/>
                        </a:rPr>
                        <a:t>Late Access Arrangements application deadline</a:t>
                      </a:r>
                      <a:endParaRPr lang="en-GB" sz="1600" b="1" dirty="0">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4728381"/>
                  </a:ext>
                </a:extLst>
              </a:tr>
              <a:tr h="337898">
                <a:tc>
                  <a:txBody>
                    <a:bodyPr/>
                    <a:lstStyle/>
                    <a:p>
                      <a:r>
                        <a:rPr lang="en-GB" sz="1600" b="1" dirty="0">
                          <a:solidFill>
                            <a:schemeClr val="tx1"/>
                          </a:solidFill>
                          <a:latin typeface="News Cycle" panose="020B0604020202020204" charset="2"/>
                        </a:rPr>
                        <a:t>6 June</a:t>
                      </a:r>
                      <a:r>
                        <a:rPr lang="en-GB" sz="1100" b="1" dirty="0">
                          <a:solidFill>
                            <a:schemeClr val="tx1"/>
                          </a:solidFill>
                          <a:latin typeface="News Cycle" panose="020B0604020202020204" charset="2"/>
                        </a:rPr>
                        <a:t> </a:t>
                      </a:r>
                      <a:r>
                        <a:rPr lang="en-GB" sz="1100" b="0" dirty="0">
                          <a:latin typeface="News Cycle" panose="020B0604020202020204" charset="2"/>
                        </a:rPr>
                        <a:t>(11:59pm AEST)</a:t>
                      </a:r>
                      <a:endParaRPr lang="en-GB" sz="1100" b="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News Cycle" panose="020B0604020202020204" charset="2"/>
                        </a:rPr>
                        <a:t>Final late booking deadline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0490122"/>
                  </a:ext>
                </a:extLst>
              </a:tr>
              <a:tr h="337898">
                <a:tc>
                  <a:txBody>
                    <a:bodyPr/>
                    <a:lstStyle/>
                    <a:p>
                      <a:r>
                        <a:rPr lang="en-GB" sz="1600" b="1" dirty="0">
                          <a:latin typeface="News Cycle" panose="020B0604020202020204" charset="2"/>
                        </a:rPr>
                        <a:t>11 June </a:t>
                      </a:r>
                      <a:r>
                        <a:rPr kumimoji="0" lang="en-GB" sz="1100" b="0" i="0" u="none" strike="noStrike" kern="0" cap="none" spc="0" normalizeH="0" baseline="0" noProof="0" dirty="0">
                          <a:ln>
                            <a:noFill/>
                          </a:ln>
                          <a:solidFill>
                            <a:srgbClr val="2C444E"/>
                          </a:solidFill>
                          <a:effectLst/>
                          <a:uLnTx/>
                          <a:uFillTx/>
                          <a:latin typeface="News Cycle" panose="020B0604020202020204" charset="2"/>
                          <a:ea typeface="+mn-ea"/>
                          <a:cs typeface="+mn-cs"/>
                          <a:sym typeface="Arial"/>
                        </a:rPr>
                        <a:t>(11:59pm AEST)</a:t>
                      </a:r>
                      <a:endParaRPr lang="en-GB" sz="1600" b="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News Cycle" panose="020B0604020202020204" charset="2"/>
                        </a:rPr>
                        <a:t>Refund deadline </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1466146"/>
                  </a:ext>
                </a:extLst>
              </a:tr>
              <a:tr h="337898">
                <a:tc>
                  <a:txBody>
                    <a:bodyPr/>
                    <a:lstStyle/>
                    <a:p>
                      <a:r>
                        <a:rPr lang="en-GB" sz="1600" dirty="0">
                          <a:latin typeface="News Cycle" panose="020B0604020202020204" charset="2"/>
                        </a:rPr>
                        <a:t>1 July</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latin typeface="News Cycle" panose="020B0604020202020204" charset="2"/>
                        </a:rPr>
                        <a:t>Testing begins</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6634855"/>
                  </a:ext>
                </a:extLst>
              </a:tr>
              <a:tr h="337898">
                <a:tc>
                  <a:txBody>
                    <a:bodyPr/>
                    <a:lstStyle/>
                    <a:p>
                      <a:r>
                        <a:rPr lang="en-GB" sz="1600" dirty="0">
                          <a:solidFill>
                            <a:schemeClr val="tx1"/>
                          </a:solidFill>
                          <a:latin typeface="News Cycle" panose="020B0604020202020204" charset="2"/>
                        </a:rPr>
                        <a:t>5 August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solidFill>
                            <a:schemeClr val="tx1"/>
                          </a:solidFill>
                          <a:latin typeface="News Cycle" panose="020B0604020202020204" charset="2"/>
                        </a:rPr>
                        <a:t>Last testing date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6341949"/>
                  </a:ext>
                </a:extLst>
              </a:tr>
              <a:tr h="337898">
                <a:tc>
                  <a:txBody>
                    <a:bodyPr/>
                    <a:lstStyle/>
                    <a:p>
                      <a:r>
                        <a:rPr lang="en-GB" sz="1600" dirty="0">
                          <a:solidFill>
                            <a:schemeClr val="tx1"/>
                          </a:solidFill>
                          <a:latin typeface="News Cycle" panose="020B0604020202020204" charset="2"/>
                        </a:rPr>
                        <a:t>Early September</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solidFill>
                            <a:schemeClr val="tx1"/>
                          </a:solidFill>
                          <a:latin typeface="News Cycle" panose="020B0604020202020204" charset="2"/>
                        </a:rPr>
                        <a:t>Results delivered to universities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3740388"/>
                  </a:ext>
                </a:extLst>
              </a:tr>
            </a:tbl>
          </a:graphicData>
        </a:graphic>
      </p:graphicFrame>
      <p:sp>
        <p:nvSpPr>
          <p:cNvPr id="6" name="Google Shape;263;p29"/>
          <p:cNvSpPr/>
          <p:nvPr/>
        </p:nvSpPr>
        <p:spPr>
          <a:xfrm rot="10800000" flipH="1">
            <a:off x="8502341" y="464878"/>
            <a:ext cx="749400" cy="749400"/>
          </a:xfrm>
          <a:prstGeom prst="chord">
            <a:avLst>
              <a:gd name="adj1" fmla="val 2700000"/>
              <a:gd name="adj2" fmla="val 18900274"/>
            </a:avLst>
          </a:prstGeom>
          <a:solidFill>
            <a:srgbClr val="00A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690;p41"/>
          <p:cNvGrpSpPr/>
          <p:nvPr/>
        </p:nvGrpSpPr>
        <p:grpSpPr>
          <a:xfrm flipH="1">
            <a:off x="8692765" y="655302"/>
            <a:ext cx="368551" cy="368551"/>
            <a:chOff x="2594325" y="1627175"/>
            <a:chExt cx="440850" cy="440850"/>
          </a:xfrm>
          <a:solidFill>
            <a:schemeClr val="bg1"/>
          </a:solidFill>
        </p:grpSpPr>
        <p:sp>
          <p:nvSpPr>
            <p:cNvPr id="8" name="Google Shape;691;p41"/>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 name="Google Shape;692;p41"/>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 name="Google Shape;693;p41"/>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3" name="TextBox 2">
            <a:extLst>
              <a:ext uri="{FF2B5EF4-FFF2-40B4-BE49-F238E27FC236}">
                <a16:creationId xmlns:a16="http://schemas.microsoft.com/office/drawing/2014/main" id="{D93FB1F6-8729-4B20-93B8-D465035C9989}"/>
              </a:ext>
            </a:extLst>
          </p:cNvPr>
          <p:cNvSpPr txBox="1"/>
          <p:nvPr/>
        </p:nvSpPr>
        <p:spPr>
          <a:xfrm>
            <a:off x="712311" y="802835"/>
            <a:ext cx="6259989" cy="307777"/>
          </a:xfrm>
          <a:prstGeom prst="rect">
            <a:avLst/>
          </a:prstGeom>
          <a:noFill/>
        </p:spPr>
        <p:txBody>
          <a:bodyPr wrap="square" rtlCol="0">
            <a:spAutoFit/>
          </a:bodyPr>
          <a:lstStyle/>
          <a:p>
            <a:r>
              <a:rPr lang="en-AU" dirty="0">
                <a:latin typeface="News Cycle" panose="020B0604020202020204" charset="2"/>
              </a:rPr>
              <a:t>Deadline times are 11:59pm Australian Eastern Standard Time (AEST)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0"/>
          <p:cNvSpPr txBox="1">
            <a:spLocks noGrp="1"/>
          </p:cNvSpPr>
          <p:nvPr>
            <p:ph type="title"/>
          </p:nvPr>
        </p:nvSpPr>
        <p:spPr>
          <a:xfrm>
            <a:off x="855320" y="279831"/>
            <a:ext cx="6602100" cy="74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Registration and Booking</a:t>
            </a:r>
            <a:endParaRPr dirty="0"/>
          </a:p>
        </p:txBody>
      </p:sp>
      <p:grpSp>
        <p:nvGrpSpPr>
          <p:cNvPr id="282" name="Google Shape;282;p30"/>
          <p:cNvGrpSpPr/>
          <p:nvPr/>
        </p:nvGrpSpPr>
        <p:grpSpPr>
          <a:xfrm>
            <a:off x="290158" y="3258749"/>
            <a:ext cx="5809560" cy="1557009"/>
            <a:chOff x="720402" y="1294925"/>
            <a:chExt cx="7273206" cy="1418372"/>
          </a:xfrm>
        </p:grpSpPr>
        <p:sp>
          <p:nvSpPr>
            <p:cNvPr id="283" name="Google Shape;283;p30"/>
            <p:cNvSpPr txBox="1"/>
            <p:nvPr/>
          </p:nvSpPr>
          <p:spPr>
            <a:xfrm>
              <a:off x="720402" y="1394247"/>
              <a:ext cx="2004299" cy="6297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None/>
              </a:pPr>
              <a:r>
                <a:rPr lang="en" sz="2800" dirty="0">
                  <a:solidFill>
                    <a:schemeClr val="accent2"/>
                  </a:solidFill>
                  <a:latin typeface="News Cycle"/>
                  <a:ea typeface="News Cycle"/>
                  <a:cs typeface="News Cycle"/>
                  <a:sym typeface="News Cycle"/>
                </a:rPr>
                <a:t>Step 3</a:t>
              </a:r>
              <a:endParaRPr sz="2800" dirty="0">
                <a:solidFill>
                  <a:schemeClr val="accent2"/>
                </a:solidFill>
                <a:latin typeface="News Cycle"/>
                <a:ea typeface="News Cycle"/>
                <a:cs typeface="News Cycle"/>
                <a:sym typeface="News Cycle"/>
              </a:endParaRPr>
            </a:p>
          </p:txBody>
        </p:sp>
        <p:sp>
          <p:nvSpPr>
            <p:cNvPr id="284" name="Google Shape;284;p30"/>
            <p:cNvSpPr/>
            <p:nvPr/>
          </p:nvSpPr>
          <p:spPr>
            <a:xfrm>
              <a:off x="2387400" y="1294925"/>
              <a:ext cx="5606208" cy="1418372"/>
            </a:xfrm>
            <a:prstGeom prst="rect">
              <a:avLst/>
            </a:prstGeom>
            <a:solidFill>
              <a:schemeClr val="accen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latin typeface="News Cycle"/>
                <a:ea typeface="News Cycle"/>
                <a:cs typeface="News Cycle"/>
                <a:sym typeface="News Cycle"/>
              </a:endParaRPr>
            </a:p>
          </p:txBody>
        </p:sp>
        <p:sp>
          <p:nvSpPr>
            <p:cNvPr id="285" name="Google Shape;285;p30"/>
            <p:cNvSpPr txBox="1"/>
            <p:nvPr/>
          </p:nvSpPr>
          <p:spPr>
            <a:xfrm>
              <a:off x="2562509" y="1547096"/>
              <a:ext cx="5371828" cy="995448"/>
            </a:xfrm>
            <a:prstGeom prst="rect">
              <a:avLst/>
            </a:prstGeom>
            <a:noFill/>
            <a:ln>
              <a:noFill/>
            </a:ln>
          </p:spPr>
          <p:txBody>
            <a:bodyPr spcFirstLastPara="1" wrap="square" lIns="91425" tIns="45700" rIns="91425" bIns="45700" anchor="ctr" anchorCtr="0">
              <a:noAutofit/>
            </a:bodyPr>
            <a:lstStyle/>
            <a:p>
              <a:r>
                <a:rPr lang="en-US" sz="1600" b="1" dirty="0">
                  <a:solidFill>
                    <a:schemeClr val="accent1">
                      <a:lumMod val="60000"/>
                      <a:lumOff val="40000"/>
                    </a:schemeClr>
                  </a:solidFill>
                  <a:latin typeface="News Cycle" panose="020B0604020202020204" charset="2"/>
                </a:rPr>
                <a:t>Book your test </a:t>
              </a:r>
              <a:r>
                <a:rPr lang="en-GB" sz="1600" dirty="0">
                  <a:solidFill>
                    <a:schemeClr val="bg1"/>
                  </a:solidFill>
                  <a:latin typeface="News Cycle" panose="020B0604020202020204" charset="2"/>
                </a:rPr>
                <a:t>from 4 March via your candidate account. The booking deadline is </a:t>
              </a:r>
              <a:r>
                <a:rPr lang="en-GB" sz="1600" b="1" dirty="0">
                  <a:solidFill>
                    <a:schemeClr val="bg1"/>
                  </a:solidFill>
                  <a:latin typeface="News Cycle" panose="020B0604020202020204" charset="2"/>
                </a:rPr>
                <a:t>16 May at 11:59pm AEST.</a:t>
              </a:r>
            </a:p>
            <a:p>
              <a:endParaRPr lang="en-GB" sz="1600" b="1" dirty="0">
                <a:solidFill>
                  <a:schemeClr val="bg1"/>
                </a:solidFill>
                <a:latin typeface="News Cycle" panose="020B0604020202020204" charset="2"/>
              </a:endParaRPr>
            </a:p>
            <a:p>
              <a:r>
                <a:rPr lang="en-GB" b="1" dirty="0">
                  <a:solidFill>
                    <a:schemeClr val="bg1"/>
                  </a:solidFill>
                  <a:latin typeface="News Cycle" panose="020B0604020202020204" charset="2"/>
                </a:rPr>
                <a:t>Ensure to read the information on the UCAT ANZ website thoroughly.</a:t>
              </a:r>
              <a:endParaRPr lang="en-US" b="1" dirty="0">
                <a:solidFill>
                  <a:schemeClr val="bg1"/>
                </a:solidFill>
                <a:latin typeface="News Cycle" panose="020B0604020202020204" charset="2"/>
              </a:endParaRPr>
            </a:p>
          </p:txBody>
        </p:sp>
      </p:grpSp>
      <p:grpSp>
        <p:nvGrpSpPr>
          <p:cNvPr id="16" name="Google Shape;282;p30"/>
          <p:cNvGrpSpPr/>
          <p:nvPr/>
        </p:nvGrpSpPr>
        <p:grpSpPr>
          <a:xfrm>
            <a:off x="329454" y="1035199"/>
            <a:ext cx="5770264" cy="849553"/>
            <a:chOff x="710674" y="1298851"/>
            <a:chExt cx="8260854" cy="704199"/>
          </a:xfrm>
        </p:grpSpPr>
        <p:sp>
          <p:nvSpPr>
            <p:cNvPr id="17" name="Google Shape;283;p30"/>
            <p:cNvSpPr txBox="1"/>
            <p:nvPr/>
          </p:nvSpPr>
          <p:spPr>
            <a:xfrm>
              <a:off x="710674" y="1373350"/>
              <a:ext cx="2004300" cy="6297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None/>
              </a:pPr>
              <a:r>
                <a:rPr lang="en" sz="2800" dirty="0">
                  <a:solidFill>
                    <a:schemeClr val="accent1">
                      <a:lumMod val="50000"/>
                    </a:schemeClr>
                  </a:solidFill>
                  <a:latin typeface="News Cycle"/>
                  <a:ea typeface="News Cycle"/>
                  <a:cs typeface="News Cycle"/>
                  <a:sym typeface="News Cycle"/>
                </a:rPr>
                <a:t>Step 1</a:t>
              </a:r>
              <a:r>
                <a:rPr lang="en" sz="2800" dirty="0">
                  <a:solidFill>
                    <a:schemeClr val="accent2"/>
                  </a:solidFill>
                  <a:latin typeface="News Cycle"/>
                  <a:ea typeface="News Cycle"/>
                  <a:cs typeface="News Cycle"/>
                  <a:sym typeface="News Cycle"/>
                </a:rPr>
                <a:t> </a:t>
              </a:r>
              <a:endParaRPr sz="2800" dirty="0">
                <a:solidFill>
                  <a:schemeClr val="accent2"/>
                </a:solidFill>
                <a:latin typeface="News Cycle"/>
                <a:ea typeface="News Cycle"/>
                <a:cs typeface="News Cycle"/>
                <a:sym typeface="News Cycle"/>
              </a:endParaRPr>
            </a:p>
          </p:txBody>
        </p:sp>
        <p:sp>
          <p:nvSpPr>
            <p:cNvPr id="18" name="Google Shape;284;p30"/>
            <p:cNvSpPr/>
            <p:nvPr/>
          </p:nvSpPr>
          <p:spPr>
            <a:xfrm>
              <a:off x="2596084" y="1298851"/>
              <a:ext cx="6375444" cy="686301"/>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latin typeface="News Cycle"/>
                <a:ea typeface="News Cycle"/>
                <a:cs typeface="News Cycle"/>
                <a:sym typeface="News Cycle"/>
              </a:endParaRPr>
            </a:p>
          </p:txBody>
        </p:sp>
        <p:sp>
          <p:nvSpPr>
            <p:cNvPr id="19" name="Google Shape;285;p30"/>
            <p:cNvSpPr txBox="1"/>
            <p:nvPr/>
          </p:nvSpPr>
          <p:spPr>
            <a:xfrm>
              <a:off x="2714973" y="1380919"/>
              <a:ext cx="5888469" cy="525632"/>
            </a:xfrm>
            <a:prstGeom prst="rect">
              <a:avLst/>
            </a:prstGeom>
            <a:noFill/>
            <a:ln>
              <a:noFill/>
            </a:ln>
          </p:spPr>
          <p:txBody>
            <a:bodyPr spcFirstLastPara="1" wrap="square" lIns="91425" tIns="45700" rIns="91425" bIns="45700" anchor="ctr" anchorCtr="0">
              <a:noAutofit/>
            </a:bodyPr>
            <a:lstStyle/>
            <a:p>
              <a:r>
                <a:rPr lang="en-US" sz="1600" b="1" dirty="0">
                  <a:solidFill>
                    <a:schemeClr val="accent1">
                      <a:lumMod val="60000"/>
                      <a:lumOff val="40000"/>
                    </a:schemeClr>
                  </a:solidFill>
                  <a:latin typeface="News Cycle" panose="020B0604020202020204" charset="2"/>
                </a:rPr>
                <a:t>Visit the UCAT ANZ website and register</a:t>
              </a:r>
              <a:r>
                <a:rPr lang="en-US" sz="1600" dirty="0">
                  <a:solidFill>
                    <a:schemeClr val="bg1"/>
                  </a:solidFill>
                  <a:latin typeface="News Cycle" panose="020B0604020202020204" charset="2"/>
                </a:rPr>
                <a:t> your candidate account.</a:t>
              </a:r>
            </a:p>
          </p:txBody>
        </p:sp>
      </p:grpSp>
      <p:grpSp>
        <p:nvGrpSpPr>
          <p:cNvPr id="20" name="Google Shape;282;p30"/>
          <p:cNvGrpSpPr/>
          <p:nvPr/>
        </p:nvGrpSpPr>
        <p:grpSpPr>
          <a:xfrm>
            <a:off x="329454" y="2081012"/>
            <a:ext cx="5547238" cy="923014"/>
            <a:chOff x="710674" y="1247825"/>
            <a:chExt cx="7653740" cy="923014"/>
          </a:xfrm>
        </p:grpSpPr>
        <p:sp>
          <p:nvSpPr>
            <p:cNvPr id="21" name="Google Shape;283;p30"/>
            <p:cNvSpPr txBox="1"/>
            <p:nvPr/>
          </p:nvSpPr>
          <p:spPr>
            <a:xfrm>
              <a:off x="710674" y="1373350"/>
              <a:ext cx="2004300" cy="6297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None/>
              </a:pPr>
              <a:r>
                <a:rPr lang="en" sz="2800" dirty="0">
                  <a:solidFill>
                    <a:schemeClr val="accent1">
                      <a:lumMod val="75000"/>
                    </a:schemeClr>
                  </a:solidFill>
                  <a:latin typeface="News Cycle"/>
                  <a:ea typeface="News Cycle"/>
                  <a:cs typeface="News Cycle"/>
                  <a:sym typeface="News Cycle"/>
                </a:rPr>
                <a:t>Step 2 </a:t>
              </a:r>
              <a:endParaRPr sz="2800" dirty="0">
                <a:solidFill>
                  <a:schemeClr val="accent1">
                    <a:lumMod val="75000"/>
                  </a:schemeClr>
                </a:solidFill>
                <a:latin typeface="News Cycle"/>
                <a:ea typeface="News Cycle"/>
                <a:cs typeface="News Cycle"/>
                <a:sym typeface="News Cycle"/>
              </a:endParaRPr>
            </a:p>
          </p:txBody>
        </p:sp>
        <p:sp>
          <p:nvSpPr>
            <p:cNvPr id="22" name="Google Shape;284;p30"/>
            <p:cNvSpPr/>
            <p:nvPr/>
          </p:nvSpPr>
          <p:spPr>
            <a:xfrm>
              <a:off x="2521990" y="1247825"/>
              <a:ext cx="5842424" cy="923014"/>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latin typeface="News Cycle"/>
                <a:ea typeface="News Cycle"/>
                <a:cs typeface="News Cycle"/>
                <a:sym typeface="News Cycle"/>
              </a:endParaRPr>
            </a:p>
          </p:txBody>
        </p:sp>
        <p:sp>
          <p:nvSpPr>
            <p:cNvPr id="23" name="Google Shape;285;p30"/>
            <p:cNvSpPr txBox="1"/>
            <p:nvPr/>
          </p:nvSpPr>
          <p:spPr>
            <a:xfrm>
              <a:off x="2634548" y="1407254"/>
              <a:ext cx="5616549" cy="672890"/>
            </a:xfrm>
            <a:prstGeom prst="rect">
              <a:avLst/>
            </a:prstGeom>
            <a:noFill/>
            <a:ln>
              <a:noFill/>
            </a:ln>
          </p:spPr>
          <p:txBody>
            <a:bodyPr spcFirstLastPara="1" wrap="square" lIns="91425" tIns="45700" rIns="91425" bIns="45700" anchor="ctr" anchorCtr="0">
              <a:noAutofit/>
            </a:bodyPr>
            <a:lstStyle/>
            <a:p>
              <a:r>
                <a:rPr lang="en-US" b="1" dirty="0">
                  <a:solidFill>
                    <a:schemeClr val="bg1"/>
                  </a:solidFill>
                  <a:latin typeface="News Cycle" panose="020B0604020202020204" charset="2"/>
                </a:rPr>
                <a:t>If you are eligible </a:t>
              </a:r>
              <a:r>
                <a:rPr lang="en-US" dirty="0">
                  <a:solidFill>
                    <a:schemeClr val="bg1"/>
                  </a:solidFill>
                  <a:latin typeface="News Cycle" panose="020B0604020202020204" charset="2"/>
                </a:rPr>
                <a:t>for </a:t>
              </a:r>
              <a:r>
                <a:rPr lang="en-US" b="1" dirty="0">
                  <a:solidFill>
                    <a:schemeClr val="accent1">
                      <a:lumMod val="60000"/>
                      <a:lumOff val="40000"/>
                    </a:schemeClr>
                  </a:solidFill>
                  <a:latin typeface="News Cycle" panose="020B0604020202020204" charset="2"/>
                </a:rPr>
                <a:t>Access Arrangements </a:t>
              </a:r>
              <a:r>
                <a:rPr lang="en-US" dirty="0">
                  <a:solidFill>
                    <a:schemeClr val="bg1"/>
                  </a:solidFill>
                  <a:latin typeface="News Cycle" panose="020B0604020202020204" charset="2"/>
                </a:rPr>
                <a:t>and/or the </a:t>
              </a:r>
              <a:r>
                <a:rPr lang="en-US" b="1" dirty="0">
                  <a:solidFill>
                    <a:schemeClr val="accent1">
                      <a:lumMod val="60000"/>
                      <a:lumOff val="40000"/>
                    </a:schemeClr>
                  </a:solidFill>
                  <a:latin typeface="News Cycle" panose="020B0604020202020204" charset="2"/>
                </a:rPr>
                <a:t>Concession fee</a:t>
              </a:r>
              <a:r>
                <a:rPr lang="en-US" dirty="0">
                  <a:solidFill>
                    <a:schemeClr val="bg1"/>
                  </a:solidFill>
                  <a:latin typeface="News Cycle" panose="020B0604020202020204" charset="2"/>
                </a:rPr>
                <a:t>, apply and await approval before booking a test. These applications open on 3 February.</a:t>
              </a:r>
            </a:p>
          </p:txBody>
        </p:sp>
      </p:grpSp>
    </p:spTree>
    <p:extLst>
      <p:ext uri="{BB962C8B-B14F-4D97-AF65-F5344CB8AC3E}">
        <p14:creationId xmlns:p14="http://schemas.microsoft.com/office/powerpoint/2010/main" val="1530641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0218" y="193481"/>
            <a:ext cx="6602100" cy="471676"/>
          </a:xfrm>
        </p:spPr>
        <p:txBody>
          <a:bodyPr/>
          <a:lstStyle/>
          <a:p>
            <a:r>
              <a:rPr lang="en-GB" dirty="0"/>
              <a:t>Fees</a:t>
            </a:r>
          </a:p>
        </p:txBody>
      </p:sp>
      <p:sp>
        <p:nvSpPr>
          <p:cNvPr id="6" name="Google Shape;263;p29"/>
          <p:cNvSpPr/>
          <p:nvPr/>
        </p:nvSpPr>
        <p:spPr>
          <a:xfrm rot="10800000">
            <a:off x="-106400" y="367464"/>
            <a:ext cx="749400" cy="749400"/>
          </a:xfrm>
          <a:prstGeom prst="chord">
            <a:avLst>
              <a:gd name="adj1" fmla="val 2700000"/>
              <a:gd name="adj2" fmla="val 18900274"/>
            </a:avLst>
          </a:prstGeom>
          <a:solidFill>
            <a:srgbClr val="00A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713;p41"/>
          <p:cNvGrpSpPr/>
          <p:nvPr/>
        </p:nvGrpSpPr>
        <p:grpSpPr>
          <a:xfrm>
            <a:off x="90817" y="547762"/>
            <a:ext cx="401719" cy="366502"/>
            <a:chOff x="6625350" y="1613750"/>
            <a:chExt cx="480525" cy="438400"/>
          </a:xfrm>
          <a:solidFill>
            <a:schemeClr val="bg1"/>
          </a:solidFill>
        </p:grpSpPr>
        <p:sp>
          <p:nvSpPr>
            <p:cNvPr id="17" name="Google Shape;714;p41"/>
            <p:cNvSpPr/>
            <p:nvPr/>
          </p:nvSpPr>
          <p:spPr>
            <a:xfrm>
              <a:off x="6670525" y="1887275"/>
              <a:ext cx="117875" cy="164875"/>
            </a:xfrm>
            <a:custGeom>
              <a:avLst/>
              <a:gdLst/>
              <a:ahLst/>
              <a:cxnLst/>
              <a:rect l="l" t="t" r="r" b="b"/>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 name="Google Shape;715;p41"/>
            <p:cNvSpPr/>
            <p:nvPr/>
          </p:nvSpPr>
          <p:spPr>
            <a:xfrm>
              <a:off x="7075950" y="1754175"/>
              <a:ext cx="29925" cy="99550"/>
            </a:xfrm>
            <a:custGeom>
              <a:avLst/>
              <a:gdLst/>
              <a:ahLst/>
              <a:cxnLst/>
              <a:rect l="l" t="t" r="r" b="b"/>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9" name="Google Shape;716;p41"/>
            <p:cNvSpPr/>
            <p:nvPr/>
          </p:nvSpPr>
          <p:spPr>
            <a:xfrm>
              <a:off x="6625350" y="1729750"/>
              <a:ext cx="97700" cy="147175"/>
            </a:xfrm>
            <a:custGeom>
              <a:avLst/>
              <a:gdLst/>
              <a:ahLst/>
              <a:cxnLst/>
              <a:rect l="l" t="t" r="r" b="b"/>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0" name="Google Shape;717;p41"/>
            <p:cNvSpPr/>
            <p:nvPr/>
          </p:nvSpPr>
          <p:spPr>
            <a:xfrm>
              <a:off x="6736475" y="1638175"/>
              <a:ext cx="279650" cy="330325"/>
            </a:xfrm>
            <a:custGeom>
              <a:avLst/>
              <a:gdLst/>
              <a:ahLst/>
              <a:cxnLst/>
              <a:rect l="l" t="t" r="r" b="b"/>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 name="Google Shape;718;p41"/>
            <p:cNvSpPr/>
            <p:nvPr/>
          </p:nvSpPr>
          <p:spPr>
            <a:xfrm>
              <a:off x="7029550" y="1613750"/>
              <a:ext cx="34200" cy="379800"/>
            </a:xfrm>
            <a:custGeom>
              <a:avLst/>
              <a:gdLst/>
              <a:ahLst/>
              <a:cxnLst/>
              <a:rect l="l" t="t" r="r" b="b"/>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aphicFrame>
        <p:nvGraphicFramePr>
          <p:cNvPr id="5" name="Table 4">
            <a:extLst>
              <a:ext uri="{FF2B5EF4-FFF2-40B4-BE49-F238E27FC236}">
                <a16:creationId xmlns:a16="http://schemas.microsoft.com/office/drawing/2014/main" id="{AA9303AD-F937-48B0-8001-0FBBE89C3BE5}"/>
              </a:ext>
            </a:extLst>
          </p:cNvPr>
          <p:cNvGraphicFramePr>
            <a:graphicFrameLocks noGrp="1"/>
          </p:cNvGraphicFramePr>
          <p:nvPr>
            <p:extLst>
              <p:ext uri="{D42A27DB-BD31-4B8C-83A1-F6EECF244321}">
                <p14:modId xmlns:p14="http://schemas.microsoft.com/office/powerpoint/2010/main" val="2645237331"/>
              </p:ext>
            </p:extLst>
          </p:nvPr>
        </p:nvGraphicFramePr>
        <p:xfrm>
          <a:off x="698136" y="668380"/>
          <a:ext cx="6657405" cy="4365715"/>
        </p:xfrm>
        <a:graphic>
          <a:graphicData uri="http://schemas.openxmlformats.org/drawingml/2006/table">
            <a:tbl>
              <a:tblPr firstRow="1" bandRow="1">
                <a:tableStyleId>{B91432E1-E4B3-4496-A594-E894B396BCED}</a:tableStyleId>
              </a:tblPr>
              <a:tblGrid>
                <a:gridCol w="4481146">
                  <a:extLst>
                    <a:ext uri="{9D8B030D-6E8A-4147-A177-3AD203B41FA5}">
                      <a16:colId xmlns:a16="http://schemas.microsoft.com/office/drawing/2014/main" val="2109516346"/>
                    </a:ext>
                  </a:extLst>
                </a:gridCol>
                <a:gridCol w="2176259">
                  <a:extLst>
                    <a:ext uri="{9D8B030D-6E8A-4147-A177-3AD203B41FA5}">
                      <a16:colId xmlns:a16="http://schemas.microsoft.com/office/drawing/2014/main" val="1182747699"/>
                    </a:ext>
                  </a:extLst>
                </a:gridCol>
              </a:tblGrid>
              <a:tr h="354958">
                <a:tc>
                  <a:txBody>
                    <a:bodyPr/>
                    <a:lstStyle/>
                    <a:p>
                      <a:r>
                        <a:rPr lang="en-AU" sz="1800" b="0" dirty="0">
                          <a:latin typeface="News Cycle" panose="020B0604020202020204" charset="2"/>
                        </a:rPr>
                        <a:t>Tests taken in Australia and New Zealand</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600" b="0" dirty="0">
                          <a:latin typeface="News Cycle" panose="020B0604020202020204" charset="2"/>
                        </a:rPr>
                        <a:t>$325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501786137"/>
                  </a:ext>
                </a:extLst>
              </a:tr>
              <a:tr h="562017">
                <a:tc>
                  <a:txBody>
                    <a:bodyPr/>
                    <a:lstStyle/>
                    <a:p>
                      <a:r>
                        <a:rPr lang="en-AU" sz="1800" dirty="0">
                          <a:latin typeface="News Cycle" panose="020B0604020202020204" charset="2"/>
                        </a:rPr>
                        <a:t>Tests taken overseas </a:t>
                      </a:r>
                      <a:br>
                        <a:rPr lang="en-AU" sz="1800" dirty="0">
                          <a:latin typeface="News Cycle" panose="020B0604020202020204" charset="2"/>
                        </a:rPr>
                      </a:br>
                      <a:r>
                        <a:rPr lang="en-AU" sz="1400" dirty="0">
                          <a:latin typeface="News Cycle" panose="020B0604020202020204" charset="2"/>
                        </a:rPr>
                        <a:t>(outside Australia and New Zealand)</a:t>
                      </a:r>
                    </a:p>
                  </a:txBody>
                  <a:tcPr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600" dirty="0">
                          <a:latin typeface="News Cycle" panose="020B0604020202020204" charset="2"/>
                        </a:rPr>
                        <a:t>$395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3166574172"/>
                  </a:ext>
                </a:extLst>
              </a:tr>
              <a:tr h="562017">
                <a:tc>
                  <a:txBody>
                    <a:bodyPr/>
                    <a:lstStyle/>
                    <a:p>
                      <a:r>
                        <a:rPr lang="en-AU" sz="1800" dirty="0">
                          <a:latin typeface="News Cycle" panose="020B0604020202020204" charset="2"/>
                        </a:rPr>
                        <a:t>Concession fee </a:t>
                      </a:r>
                      <a:br>
                        <a:rPr lang="en-AU" sz="1800" dirty="0">
                          <a:latin typeface="News Cycle" panose="020B0604020202020204" charset="2"/>
                        </a:rPr>
                      </a:br>
                      <a:r>
                        <a:rPr lang="en-AU" sz="1400" dirty="0">
                          <a:latin typeface="News Cycle" panose="020B0604020202020204" charset="2"/>
                        </a:rPr>
                        <a:t>(Australia only)</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600" dirty="0">
                          <a:latin typeface="News Cycle" panose="020B0604020202020204" charset="2"/>
                        </a:rPr>
                        <a:t>$240</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3093293423"/>
                  </a:ext>
                </a:extLst>
              </a:tr>
              <a:tr h="562017">
                <a:tc>
                  <a:txBody>
                    <a:bodyPr/>
                    <a:lstStyle/>
                    <a:p>
                      <a:r>
                        <a:rPr lang="en-AU" sz="1800" dirty="0">
                          <a:latin typeface="News Cycle" panose="020B0604020202020204" charset="2"/>
                        </a:rPr>
                        <a:t>Late fee </a:t>
                      </a:r>
                      <a:br>
                        <a:rPr lang="en-AU" sz="1800" dirty="0">
                          <a:latin typeface="News Cycle" panose="020B0604020202020204" charset="2"/>
                        </a:rPr>
                      </a:br>
                      <a:r>
                        <a:rPr lang="en-AU" sz="1400" dirty="0">
                          <a:latin typeface="News Cycle" panose="020B0604020202020204" charset="2"/>
                        </a:rPr>
                        <a:t>(tests booked from 17 May – 30 May at 11:59pm AEST)</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400" dirty="0">
                          <a:latin typeface="News Cycle" panose="020B0604020202020204" charset="2"/>
                        </a:rPr>
                        <a:t>Additional</a:t>
                      </a:r>
                      <a:r>
                        <a:rPr lang="en-AU" sz="1600" dirty="0">
                          <a:latin typeface="News Cycle" panose="020B0604020202020204" charset="2"/>
                        </a:rPr>
                        <a:t> $85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1981526210"/>
                  </a:ext>
                </a:extLst>
              </a:tr>
              <a:tr h="562017">
                <a:tc>
                  <a:txBody>
                    <a:bodyPr/>
                    <a:lstStyle/>
                    <a:p>
                      <a:r>
                        <a:rPr lang="en-AU" sz="1800" dirty="0">
                          <a:latin typeface="News Cycle" panose="020B0604020202020204" charset="2"/>
                        </a:rPr>
                        <a:t>Final late fee</a:t>
                      </a:r>
                      <a:br>
                        <a:rPr lang="en-AU" sz="1400" dirty="0">
                          <a:latin typeface="News Cycle" panose="020B0604020202020204" charset="2"/>
                        </a:rPr>
                      </a:br>
                      <a:r>
                        <a:rPr lang="en-AU" sz="1400" dirty="0">
                          <a:latin typeface="News Cycle" panose="020B0604020202020204" charset="2"/>
                        </a:rPr>
                        <a:t>(tests booked from 31 May – 6 June at 11:59pm AEST)</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400" dirty="0">
                          <a:latin typeface="News Cycle" panose="020B0604020202020204" charset="2"/>
                        </a:rPr>
                        <a:t>Additional</a:t>
                      </a:r>
                      <a:r>
                        <a:rPr lang="en-AU" sz="1600" dirty="0">
                          <a:latin typeface="News Cycle" panose="020B0604020202020204" charset="2"/>
                        </a:rPr>
                        <a:t> $185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13880356"/>
                  </a:ext>
                </a:extLst>
              </a:tr>
              <a:tr h="354958">
                <a:tc>
                  <a:txBody>
                    <a:bodyPr/>
                    <a:lstStyle/>
                    <a:p>
                      <a:r>
                        <a:rPr lang="en-AU" sz="1800" dirty="0">
                          <a:latin typeface="News Cycle" panose="020B0604020202020204" charset="2"/>
                        </a:rPr>
                        <a:t>Refund fee</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600" dirty="0">
                          <a:latin typeface="News Cycle" panose="020B0604020202020204" charset="2"/>
                        </a:rPr>
                        <a:t>$50 </a:t>
                      </a:r>
                      <a:r>
                        <a:rPr lang="en-AU" sz="1400" dirty="0">
                          <a:latin typeface="News Cycle" panose="020B0604020202020204" charset="2"/>
                        </a:rPr>
                        <a:t>deducted</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385650006"/>
                  </a:ext>
                </a:extLst>
              </a:tr>
              <a:tr h="769075">
                <a:tc>
                  <a:txBody>
                    <a:bodyPr/>
                    <a:lstStyle/>
                    <a:p>
                      <a:r>
                        <a:rPr lang="en-AU" sz="1800" dirty="0">
                          <a:latin typeface="News Cycle" panose="020B0604020202020204" charset="2"/>
                        </a:rPr>
                        <a:t>Rescheduling fee</a:t>
                      </a:r>
                      <a:br>
                        <a:rPr lang="en-AU" sz="1800" dirty="0">
                          <a:latin typeface="News Cycle" panose="020B0604020202020204" charset="2"/>
                        </a:rPr>
                      </a:br>
                      <a:r>
                        <a:rPr lang="en-AU" sz="1400" dirty="0">
                          <a:latin typeface="News Cycle" panose="020B0604020202020204" charset="2"/>
                        </a:rPr>
                        <a:t>(applies to rescheduling after 29 June 11:59pm AEST)</a:t>
                      </a:r>
                      <a:endParaRPr lang="en-AU" sz="1800" dirty="0">
                        <a:latin typeface="News Cycle" panose="020B0604020202020204" charset="2"/>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600" dirty="0">
                          <a:latin typeface="News Cycle" panose="020B0604020202020204" charset="2"/>
                        </a:rPr>
                        <a:t>$25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3475882396"/>
                  </a:ext>
                </a:extLst>
              </a:tr>
              <a:tr h="532437">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200" dirty="0">
                          <a:latin typeface="News Cycle" panose="020B0604020202020204" charset="2"/>
                        </a:rPr>
                        <a:t>All fees are given in Australian dollars. The late fees are non refundable.</a:t>
                      </a:r>
                    </a:p>
                    <a:p>
                      <a:endParaRPr lang="en-AU" sz="1800" dirty="0">
                        <a:latin typeface="News Cycle" panose="020B0604020202020204" charset="2"/>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hMerge="1">
                  <a:txBody>
                    <a:bodyPr/>
                    <a:lstStyle/>
                    <a:p>
                      <a:pPr algn="ctr"/>
                      <a:endParaRPr lang="en-AU" sz="1800" dirty="0">
                        <a:latin typeface="News Cycle" panose="020B0604020202020204" charset="2"/>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3503885535"/>
                  </a:ext>
                </a:extLst>
              </a:tr>
            </a:tbl>
          </a:graphicData>
        </a:graphic>
      </p:graphicFrame>
    </p:spTree>
    <p:extLst>
      <p:ext uri="{BB962C8B-B14F-4D97-AF65-F5344CB8AC3E}">
        <p14:creationId xmlns:p14="http://schemas.microsoft.com/office/powerpoint/2010/main" val="4078671729"/>
      </p:ext>
    </p:extLst>
  </p:cSld>
  <p:clrMapOvr>
    <a:masterClrMapping/>
  </p:clrMapOvr>
</p:sld>
</file>

<file path=ppt/theme/theme1.xml><?xml version="1.0" encoding="utf-8"?>
<a:theme xmlns:a="http://schemas.openxmlformats.org/drawingml/2006/main" name="Rynaldo template">
  <a:themeElements>
    <a:clrScheme name="Custom 347">
      <a:dk1>
        <a:srgbClr val="2C444E"/>
      </a:dk1>
      <a:lt1>
        <a:srgbClr val="FFFFFF"/>
      </a:lt1>
      <a:dk2>
        <a:srgbClr val="7D8A8D"/>
      </a:dk2>
      <a:lt2>
        <a:srgbClr val="E1E9EB"/>
      </a:lt2>
      <a:accent1>
        <a:srgbClr val="00A4CA"/>
      </a:accent1>
      <a:accent2>
        <a:srgbClr val="0082A9"/>
      </a:accent2>
      <a:accent3>
        <a:srgbClr val="8792DF"/>
      </a:accent3>
      <a:accent4>
        <a:srgbClr val="5963AF"/>
      </a:accent4>
      <a:accent5>
        <a:srgbClr val="FF712A"/>
      </a:accent5>
      <a:accent6>
        <a:srgbClr val="DF3D11"/>
      </a:accent6>
      <a:hlink>
        <a:srgbClr val="0082A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ED9CE1EFD13A54C9CDD73422642D600" ma:contentTypeVersion="12" ma:contentTypeDescription="Create a new document." ma:contentTypeScope="" ma:versionID="01420725d01b7b2c4ac3ba709d80b525">
  <xsd:schema xmlns:xsd="http://www.w3.org/2001/XMLSchema" xmlns:xs="http://www.w3.org/2001/XMLSchema" xmlns:p="http://schemas.microsoft.com/office/2006/metadata/properties" xmlns:ns2="a6a56672-68a0-4291-a034-7278cfa14bcd" xmlns:ns3="84c070eb-7838-4f48-b3aa-ee2ff39a377f" targetNamespace="http://schemas.microsoft.com/office/2006/metadata/properties" ma:root="true" ma:fieldsID="0fef1a97af435d2b658e97b27367df89" ns2:_="" ns3:_="">
    <xsd:import namespace="a6a56672-68a0-4291-a034-7278cfa14bcd"/>
    <xsd:import namespace="84c070eb-7838-4f48-b3aa-ee2ff39a377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a56672-68a0-4291-a034-7278cfa14b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c070eb-7838-4f48-b3aa-ee2ff39a377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10EAE3-8056-4FC9-9B2E-F7B363C7B9DD}">
  <ds:schemaRefs>
    <ds:schemaRef ds:uri="http://schemas.microsoft.com/sharepoint/v3/contenttype/forms"/>
  </ds:schemaRefs>
</ds:datastoreItem>
</file>

<file path=customXml/itemProps2.xml><?xml version="1.0" encoding="utf-8"?>
<ds:datastoreItem xmlns:ds="http://schemas.openxmlformats.org/officeDocument/2006/customXml" ds:itemID="{52A205BC-D96F-49B0-A319-A5FEBC1D48CC}">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84c070eb-7838-4f48-b3aa-ee2ff39a377f"/>
    <ds:schemaRef ds:uri="a6a56672-68a0-4291-a034-7278cfa14bcd"/>
    <ds:schemaRef ds:uri="http://www.w3.org/XML/1998/namespace"/>
  </ds:schemaRefs>
</ds:datastoreItem>
</file>

<file path=customXml/itemProps3.xml><?xml version="1.0" encoding="utf-8"?>
<ds:datastoreItem xmlns:ds="http://schemas.openxmlformats.org/officeDocument/2006/customXml" ds:itemID="{C1A7C868-AE1D-4C13-9A26-A06B19A437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a56672-68a0-4291-a034-7278cfa14bcd"/>
    <ds:schemaRef ds:uri="84c070eb-7838-4f48-b3aa-ee2ff39a37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12018</TotalTime>
  <Words>2060</Words>
  <Application>Microsoft Office PowerPoint</Application>
  <PresentationFormat>On-screen Show (16:9)</PresentationFormat>
  <Paragraphs>219</Paragraphs>
  <Slides>27</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Calibri</vt:lpstr>
      <vt:lpstr>Arial</vt:lpstr>
      <vt:lpstr>Times New Roman</vt:lpstr>
      <vt:lpstr>Cabin Condensed SemiBold</vt:lpstr>
      <vt:lpstr>News Cycle</vt:lpstr>
      <vt:lpstr>Rynaldo template</vt:lpstr>
      <vt:lpstr>UCAT ANZ 2025</vt:lpstr>
      <vt:lpstr>UCAT ANZ 2025 Overview…</vt:lpstr>
      <vt:lpstr>PowerPoint Presentation</vt:lpstr>
      <vt:lpstr>What is the UCAT ANZ?</vt:lpstr>
      <vt:lpstr>UCAT ANZ Universities</vt:lpstr>
      <vt:lpstr>Eligibility</vt:lpstr>
      <vt:lpstr>Key Dates 2025</vt:lpstr>
      <vt:lpstr>Registration and Booking</vt:lpstr>
      <vt:lpstr>Fees</vt:lpstr>
      <vt:lpstr>Access Arrangements</vt:lpstr>
      <vt:lpstr>Concession Fee</vt:lpstr>
      <vt:lpstr>2025 UCAT ANZ – New Test Format</vt:lpstr>
      <vt:lpstr>22 minutes</vt:lpstr>
      <vt:lpstr>PowerPoint Presentation</vt:lpstr>
      <vt:lpstr>37 minutes</vt:lpstr>
      <vt:lpstr>PowerPoint Presentation</vt:lpstr>
      <vt:lpstr>26 minutes</vt:lpstr>
      <vt:lpstr>PowerPoint Presentation</vt:lpstr>
      <vt:lpstr>26 minutes</vt:lpstr>
      <vt:lpstr>PowerPoint Presentation</vt:lpstr>
      <vt:lpstr>How should you prepare?</vt:lpstr>
      <vt:lpstr>PowerPoint Presentation</vt:lpstr>
      <vt:lpstr>Tips and Advice</vt:lpstr>
      <vt:lpstr>Test Day</vt:lpstr>
      <vt:lpstr>PowerPoint Presentation</vt:lpstr>
      <vt:lpstr>Results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Esther Hamilton-Dick</dc:creator>
  <cp:lastModifiedBy>Julia James</cp:lastModifiedBy>
  <cp:revision>135</cp:revision>
  <dcterms:modified xsi:type="dcterms:W3CDTF">2024-12-17T01:08:54Z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0x010100BED9CE1EFD13A54C9CDD73422642D600</vt:lpwstr>
  </property>
</Properties>
</file>