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4"/>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1" r:id="rId23"/>
    <p:sldId id="302" r:id="rId24"/>
    <p:sldId id="303" r:id="rId25"/>
    <p:sldId id="304" r:id="rId26"/>
    <p:sldId id="305" r:id="rId27"/>
    <p:sldId id="307" r:id="rId28"/>
    <p:sldId id="308" r:id="rId29"/>
    <p:sldId id="310" r:id="rId30"/>
    <p:sldId id="257" r:id="rId31"/>
    <p:sldId id="263" r:id="rId32"/>
    <p:sldId id="278" r:id="rId33"/>
  </p:sldIdLst>
  <p:sldSz cx="9144000" cy="5143500" type="screen16x9"/>
  <p:notesSz cx="6858000" cy="9144000"/>
  <p:embeddedFontLst>
    <p:embeddedFont>
      <p:font typeface="Cabin Condensed SemiBold" panose="020B0604020202020204" charset="0"/>
      <p:regular r:id="rId35"/>
      <p:bold r:id="rId36"/>
    </p:embeddedFont>
    <p:embeddedFont>
      <p:font typeface="Calibri" panose="020F0502020204030204" pitchFamily="34" charset="0"/>
      <p:regular r:id="rId37"/>
      <p:bold r:id="rId38"/>
      <p:italic r:id="rId39"/>
      <p:boldItalic r:id="rId40"/>
    </p:embeddedFont>
    <p:embeddedFont>
      <p:font typeface="News Cycle" panose="020B0604020202020204" charset="2"/>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A"/>
    <a:srgbClr val="3E767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3" autoAdjust="0"/>
  </p:normalViewPr>
  <p:slideViewPr>
    <p:cSldViewPr snapToGrid="0">
      <p:cViewPr varScale="1">
        <p:scale>
          <a:sx n="90" d="100"/>
          <a:sy n="90" d="100"/>
        </p:scale>
        <p:origin x="12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136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2041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about-ucat/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2023</a:t>
            </a:r>
            <a:endParaRPr dirty="0"/>
          </a:p>
        </p:txBody>
      </p:sp>
      <p:sp>
        <p:nvSpPr>
          <p:cNvPr id="4" name="Google Shape;134;p17"/>
          <p:cNvSpPr txBox="1">
            <a:spLocks/>
          </p:cNvSpPr>
          <p:nvPr/>
        </p:nvSpPr>
        <p:spPr>
          <a:xfrm>
            <a:off x="855300" y="2976425"/>
            <a:ext cx="47754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55300" y="3326825"/>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73944" y="95543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US" sz="1800" dirty="0">
                <a:solidFill>
                  <a:srgbClr val="38364D"/>
                </a:solidFill>
                <a:latin typeface="News Cycle"/>
                <a:sym typeface="News Cycle"/>
              </a:rPr>
              <a:t>Candidates with special educational needs, disabilities or medical conditions who are entitled to extra time or other accommodations for school/college/university exams may be entitled to access arrangements when sitting the UCAT ANZ.</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Applications for access arrangements (with supporting evidence)              must be submitted by </a:t>
            </a:r>
            <a:r>
              <a:rPr lang="en-GB" sz="1800" b="1" dirty="0">
                <a:solidFill>
                  <a:srgbClr val="38364D"/>
                </a:solidFill>
                <a:latin typeface="News Cycle"/>
                <a:sym typeface="News Cycle"/>
              </a:rPr>
              <a:t>17 May 2023</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Access Arrangements page of our website details the different accommodations available and the online application form</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54279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on the Concession Scheme, including eligibility criteria and online application form, are on our website</a:t>
            </a:r>
          </a:p>
          <a:p>
            <a:r>
              <a:rPr lang="en-US" sz="1800" dirty="0"/>
              <a:t>Applications are </a:t>
            </a:r>
            <a:r>
              <a:rPr lang="en-US" sz="1800" b="1" dirty="0"/>
              <a:t>accepted until 10 May 2023</a:t>
            </a:r>
            <a:r>
              <a:rPr lang="en-US" sz="1800" dirty="0"/>
              <a:t>.</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55300" y="31991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Format (UCAT </a:t>
            </a:r>
            <a:r>
              <a:rPr lang="en-AU" dirty="0"/>
              <a:t>ANZ</a:t>
            </a:r>
            <a:r>
              <a:rPr lang="en" dirty="0"/>
              <a:t>)</a:t>
            </a:r>
            <a:endParaRPr dirty="0"/>
          </a:p>
        </p:txBody>
      </p:sp>
      <p:graphicFrame>
        <p:nvGraphicFramePr>
          <p:cNvPr id="224" name="Google Shape;224;p26"/>
          <p:cNvGraphicFramePr/>
          <p:nvPr>
            <p:extLst>
              <p:ext uri="{D42A27DB-BD31-4B8C-83A1-F6EECF244321}">
                <p14:modId xmlns:p14="http://schemas.microsoft.com/office/powerpoint/2010/main" val="2963899753"/>
              </p:ext>
            </p:extLst>
          </p:nvPr>
        </p:nvGraphicFramePr>
        <p:xfrm>
          <a:off x="855298" y="1214278"/>
          <a:ext cx="5184000" cy="3276720"/>
        </p:xfrm>
        <a:graphic>
          <a:graphicData uri="http://schemas.openxmlformats.org/drawingml/2006/table">
            <a:tbl>
              <a:tblPr firstRow="1">
                <a:tableStyleId>{0E3FDE45-AF77-4B5C-9715-49D594BDF05E}</a:tableStyleId>
              </a:tblPr>
              <a:tblGrid>
                <a:gridCol w="234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3"/>
                    </a:ext>
                  </a:extLst>
                </a:gridCol>
                <a:gridCol w="1548000">
                  <a:extLst>
                    <a:ext uri="{9D8B030D-6E8A-4147-A177-3AD203B41FA5}">
                      <a16:colId xmlns:a16="http://schemas.microsoft.com/office/drawing/2014/main" val="1775412476"/>
                    </a:ext>
                  </a:extLst>
                </a:gridCol>
              </a:tblGrid>
              <a:tr h="576000">
                <a:tc>
                  <a:txBody>
                    <a:bodyPr/>
                    <a:lstStyle/>
                    <a:p>
                      <a:pPr algn="ctr">
                        <a:spcAft>
                          <a:spcPts val="0"/>
                        </a:spcAft>
                      </a:pPr>
                      <a:r>
                        <a:rPr lang="en-GB" sz="1600" dirty="0">
                          <a:ln>
                            <a:noFill/>
                          </a:ln>
                          <a:effectLst/>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dirty="0">
                          <a:effectLst/>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21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31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Abstract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50</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744728381"/>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26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r h="360000">
                <a:tc>
                  <a:txBody>
                    <a:bodyPr/>
                    <a:lstStyle/>
                    <a:p>
                      <a:pPr>
                        <a:lnSpc>
                          <a:spcPts val="1350"/>
                        </a:lnSpc>
                        <a:spcAft>
                          <a:spcPts val="0"/>
                        </a:spcAft>
                      </a:pPr>
                      <a:r>
                        <a:rPr lang="en-GB" sz="1600" dirty="0">
                          <a:solidFill>
                            <a:srgbClr val="5D6F77"/>
                          </a:solidFill>
                          <a:effectLst/>
                          <a:latin typeface="News Cycle" panose="020B0604020202020204" charset="2"/>
                        </a:rPr>
                        <a:t>Total Time</a:t>
                      </a:r>
                      <a:endParaRPr lang="en-GB" sz="1600" b="1" dirty="0">
                        <a:solidFill>
                          <a:srgbClr val="5D6F77"/>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115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855298" y="4599695"/>
            <a:ext cx="4698008" cy="261610"/>
          </a:xfrm>
          <a:prstGeom prst="rect">
            <a:avLst/>
          </a:prstGeom>
          <a:noFill/>
        </p:spPr>
        <p:txBody>
          <a:bodyPr wrap="square" rtlCol="0">
            <a:spAutoFit/>
          </a:bodyPr>
          <a:lstStyle/>
          <a:p>
            <a:r>
              <a:rPr lang="en-GB" sz="1100" dirty="0">
                <a:latin typeface="News Cycle" panose="020B0604020202020204" charset="2"/>
              </a:rPr>
              <a:t>*</a:t>
            </a:r>
            <a:r>
              <a:rPr lang="en-US" sz="1100" dirty="0">
                <a:latin typeface="News Cycle" panose="020B0604020202020204" charset="2"/>
              </a:rPr>
              <a:t>Each subtest is preceded by a 1 minute instruction section</a:t>
            </a:r>
            <a:endParaRPr lang="en-GB" sz="1100" dirty="0">
              <a:latin typeface="News Cycle" panose="020B0604020202020204" charset="2"/>
            </a:endParaRP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29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25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12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algn="r"/>
            <a:r>
              <a:rPr lang="en-GB" sz="2000" dirty="0">
                <a:solidFill>
                  <a:schemeClr val="accent1"/>
                </a:solidFill>
              </a:rPr>
              <a:t>Associated with numerous sets of shapes</a:t>
            </a:r>
            <a:br>
              <a:rPr lang="en-GB" sz="2000" dirty="0">
                <a:solidFill>
                  <a:schemeClr val="accent1"/>
                </a:solidFill>
              </a:rPr>
            </a:b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50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Abstract Reasoning</a:t>
            </a:r>
            <a:endParaRPr lang="en-GB" dirty="0"/>
          </a:p>
        </p:txBody>
      </p:sp>
      <p:sp>
        <p:nvSpPr>
          <p:cNvPr id="42" name="Google Shape;147;p19"/>
          <p:cNvSpPr txBox="1">
            <a:spLocks/>
          </p:cNvSpPr>
          <p:nvPr/>
        </p:nvSpPr>
        <p:spPr>
          <a:xfrm>
            <a:off x="850605" y="1111375"/>
            <a:ext cx="479220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identify patterns amongst abstract shapes where irrelevant and distracting material may lead to incorrect conclusions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therefore measures your ability to change track, critically evaluate and generate hypotheses and requires you to query judgements as you go along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4 different questions types in this test</a:t>
            </a:r>
          </a:p>
        </p:txBody>
      </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184;p42"/>
            <p:cNvGrpSpPr/>
            <p:nvPr/>
          </p:nvGrpSpPr>
          <p:grpSpPr>
            <a:xfrm>
              <a:off x="8700400" y="3780264"/>
              <a:ext cx="333463" cy="333608"/>
              <a:chOff x="557511" y="3214925"/>
              <a:chExt cx="719836" cy="720150"/>
            </a:xfrm>
          </p:grpSpPr>
          <p:sp>
            <p:nvSpPr>
              <p:cNvPr id="39" name="Google Shape;11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1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3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2023 Overview…</a:t>
            </a:r>
            <a:endParaRPr dirty="0"/>
          </a:p>
        </p:txBody>
      </p:sp>
      <p:sp>
        <p:nvSpPr>
          <p:cNvPr id="147" name="Google Shape;147;p19"/>
          <p:cNvSpPr txBox="1">
            <a:spLocks noGrp="1"/>
          </p:cNvSpPr>
          <p:nvPr>
            <p:ph type="body" idx="1"/>
          </p:nvPr>
        </p:nvSpPr>
        <p:spPr>
          <a:xfrm>
            <a:off x="855300" y="1079586"/>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Test Format and Scoring</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7987"/>
            <a:ext cx="9144000" cy="4714761"/>
          </a:xfrm>
          <a:prstGeom prst="rect">
            <a:avLst/>
          </a:prstGeom>
        </p:spPr>
      </p:pic>
    </p:spTree>
    <p:extLst>
      <p:ext uri="{BB962C8B-B14F-4D97-AF65-F5344CB8AC3E}">
        <p14:creationId xmlns:p14="http://schemas.microsoft.com/office/powerpoint/2010/main" val="34951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AU" sz="2000" dirty="0">
                <a:solidFill>
                  <a:schemeClr val="accent1"/>
                </a:solidFill>
              </a:rPr>
              <a:t>Various</a:t>
            </a:r>
            <a:r>
              <a:rPr lang="en" sz="2000" dirty="0">
                <a:solidFill>
                  <a:schemeClr val="accent1"/>
                </a:solidFill>
              </a:rPr>
              <a:t>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1200 and 3600 for the 4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Abstract Reasoning  –  300 to 900</a:t>
            </a:r>
          </a:p>
          <a:p>
            <a:pPr marL="457200" lvl="6" indent="-381000">
              <a:lnSpc>
                <a:spcPct val="115000"/>
              </a:lnSpc>
              <a:spcBef>
                <a:spcPts val="600"/>
              </a:spcBef>
              <a:buClr>
                <a:schemeClr val="accent1">
                  <a:lumMod val="60000"/>
                  <a:lumOff val="40000"/>
                </a:schemeClr>
              </a:buClr>
              <a:buSzPts val="2400"/>
              <a:buFont typeface="News Cycle"/>
              <a:buChar char="•"/>
            </a:pP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5537920" y="1981169"/>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FCED7BEF-15DF-4A5D-9338-F4CCD6729482}"/>
              </a:ext>
            </a:extLst>
          </p:cNvPr>
          <p:cNvSpPr txBox="1"/>
          <p:nvPr/>
        </p:nvSpPr>
        <p:spPr>
          <a:xfrm>
            <a:off x="7062771" y="1661658"/>
            <a:ext cx="2024522" cy="584775"/>
          </a:xfrm>
          <a:prstGeom prst="rect">
            <a:avLst/>
          </a:prstGeom>
          <a:noFill/>
        </p:spPr>
        <p:txBody>
          <a:bodyPr wrap="square" rtlCol="0">
            <a:spAutoFit/>
          </a:bodyPr>
          <a:lstStyle/>
          <a:p>
            <a:r>
              <a:rPr lang="en-AU" sz="1600" dirty="0">
                <a:solidFill>
                  <a:schemeClr val="bg1"/>
                </a:solidFill>
                <a:latin typeface="News Cycle" panose="020B0604020202020204" charset="2"/>
              </a:rPr>
              <a:t>The mean score for 2022 was 2543</a:t>
            </a:r>
          </a:p>
        </p:txBody>
      </p:sp>
    </p:spTree>
    <p:extLst>
      <p:ext uri="{BB962C8B-B14F-4D97-AF65-F5344CB8AC3E}">
        <p14:creationId xmlns:p14="http://schemas.microsoft.com/office/powerpoint/2010/main" val="369866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299" y="1261680"/>
            <a:ext cx="7575023" cy="3622553"/>
          </a:xfrm>
        </p:spPr>
        <p:txBody>
          <a:bodyPr/>
          <a:lstStyle/>
          <a:p>
            <a:pPr>
              <a:spcBef>
                <a:spcPts val="0"/>
              </a:spcBef>
              <a:spcAft>
                <a:spcPts val="800"/>
              </a:spcAft>
            </a:pPr>
            <a:r>
              <a:rPr lang="en-US" sz="2000" dirty="0"/>
              <a:t>Although it is a test of aptitude rather than academic knowledge, you should still allow time to prepare thoroughly for the UCAT ANZ</a:t>
            </a:r>
          </a:p>
          <a:p>
            <a:pPr>
              <a:spcBef>
                <a:spcPts val="0"/>
              </a:spcBef>
              <a:spcAft>
                <a:spcPts val="800"/>
              </a:spcAft>
            </a:pPr>
            <a:r>
              <a:rPr lang="en-US" sz="2000" dirty="0"/>
              <a:t>We recommend you spend around </a:t>
            </a:r>
            <a:r>
              <a:rPr lang="en-US" sz="2000" b="1" dirty="0"/>
              <a:t>25-30 hours </a:t>
            </a:r>
            <a:r>
              <a:rPr lang="en-US" sz="2000" dirty="0"/>
              <a:t>preparing for the test</a:t>
            </a:r>
          </a:p>
          <a:p>
            <a:pPr>
              <a:spcBef>
                <a:spcPts val="0"/>
              </a:spcBef>
              <a:spcAft>
                <a:spcPts val="800"/>
              </a:spcAft>
            </a:pPr>
            <a:r>
              <a:rPr lang="en-US" sz="2000" dirty="0"/>
              <a:t>Start at least </a:t>
            </a:r>
            <a:r>
              <a:rPr lang="en-US" sz="2000" b="1" dirty="0"/>
              <a:t>4-6 weeks </a:t>
            </a:r>
            <a:r>
              <a:rPr lang="en-US" sz="2000" dirty="0"/>
              <a:t>before your test date</a:t>
            </a:r>
            <a:endParaRPr lang="en-US" sz="2000" dirty="0">
              <a:cs typeface="Calibri"/>
            </a:endParaRPr>
          </a:p>
          <a:p>
            <a:pPr>
              <a:spcBef>
                <a:spcPts val="0"/>
              </a:spcBef>
              <a:spcAft>
                <a:spcPts val="800"/>
              </a:spcAft>
            </a:pPr>
            <a:r>
              <a:rPr lang="en-US" sz="2000" dirty="0"/>
              <a:t>Use the official </a:t>
            </a:r>
            <a:r>
              <a:rPr lang="en-US" sz="2000" b="1" dirty="0"/>
              <a:t>FREE</a:t>
            </a:r>
            <a:r>
              <a:rPr lang="en-US" sz="2000" dirty="0"/>
              <a:t> resources available on the UCAT ANZ website                               (we have over </a:t>
            </a:r>
            <a:r>
              <a:rPr lang="en-US" sz="2000" b="1" dirty="0"/>
              <a:t>1,000</a:t>
            </a:r>
            <a:r>
              <a:rPr lang="en-US" sz="2000" dirty="0"/>
              <a:t> example questions)</a:t>
            </a:r>
          </a:p>
          <a:p>
            <a:r>
              <a:rPr lang="en-US" sz="2000" dirty="0"/>
              <a:t>Note - we do not endorse or recommend any commercial preparation materials and are not affiliated with these in any way</a:t>
            </a:r>
            <a:endParaRPr lang="en-GB" sz="2000"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035313"/>
            <a:ext cx="3305700" cy="3521573"/>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000" dirty="0">
                <a:solidFill>
                  <a:schemeClr val="lt1"/>
                </a:solidFill>
              </a:rPr>
              <a:t>Preparation Plan</a:t>
            </a:r>
          </a:p>
          <a:p>
            <a:pPr marL="342900" indent="-342900">
              <a:buClr>
                <a:schemeClr val="accent1">
                  <a:lumMod val="60000"/>
                  <a:lumOff val="40000"/>
                </a:schemeClr>
              </a:buClr>
            </a:pPr>
            <a:r>
              <a:rPr lang="en" sz="2000" dirty="0">
                <a:solidFill>
                  <a:schemeClr val="lt1"/>
                </a:solidFill>
              </a:rPr>
              <a:t>Tour Tutorial</a:t>
            </a:r>
          </a:p>
          <a:p>
            <a:pPr marL="342900" indent="-342900">
              <a:buClr>
                <a:schemeClr val="accent1">
                  <a:lumMod val="60000"/>
                  <a:lumOff val="40000"/>
                </a:schemeClr>
              </a:buClr>
            </a:pPr>
            <a:r>
              <a:rPr lang="en" sz="2000" dirty="0">
                <a:solidFill>
                  <a:schemeClr val="lt1"/>
                </a:solidFill>
              </a:rPr>
              <a:t>Question Tutorial</a:t>
            </a:r>
          </a:p>
          <a:p>
            <a:pPr marL="342900" indent="-342900">
              <a:buClr>
                <a:schemeClr val="accent1">
                  <a:lumMod val="60000"/>
                  <a:lumOff val="40000"/>
                </a:schemeClr>
              </a:buClr>
            </a:pPr>
            <a:r>
              <a:rPr lang="en" sz="2000" dirty="0">
                <a:solidFill>
                  <a:schemeClr val="lt1"/>
                </a:solidFill>
              </a:rPr>
              <a:t>Question Banks</a:t>
            </a:r>
          </a:p>
          <a:p>
            <a:pPr marL="342900" indent="-342900">
              <a:buClr>
                <a:schemeClr val="accent1">
                  <a:lumMod val="60000"/>
                  <a:lumOff val="40000"/>
                </a:schemeClr>
              </a:buClr>
            </a:pPr>
            <a:r>
              <a:rPr lang="en" sz="2000" dirty="0">
                <a:solidFill>
                  <a:schemeClr val="lt1"/>
                </a:solidFill>
              </a:rPr>
              <a:t>Practice Tests</a:t>
            </a:r>
          </a:p>
          <a:p>
            <a:pPr marL="342900" indent="-342900">
              <a:buClr>
                <a:schemeClr val="accent1">
                  <a:lumMod val="60000"/>
                  <a:lumOff val="40000"/>
                </a:schemeClr>
              </a:buClr>
            </a:pPr>
            <a:r>
              <a:rPr lang="en" sz="2000" dirty="0">
                <a:solidFill>
                  <a:schemeClr val="lt1"/>
                </a:solidFill>
              </a:rPr>
              <a:t>Test Tools</a:t>
            </a:r>
          </a:p>
          <a:p>
            <a:pPr marL="342900" indent="-342900">
              <a:buClr>
                <a:schemeClr val="accent1">
                  <a:lumMod val="60000"/>
                  <a:lumOff val="40000"/>
                </a:schemeClr>
              </a:buClr>
            </a:pPr>
            <a:r>
              <a:rPr lang="en" sz="2000" dirty="0">
                <a:solidFill>
                  <a:schemeClr val="lt1"/>
                </a:solidFill>
              </a:rPr>
              <a:t>Candidate Advice</a:t>
            </a: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spTree>
    <p:extLst>
      <p:ext uri="{BB962C8B-B14F-4D97-AF65-F5344CB8AC3E}">
        <p14:creationId xmlns:p14="http://schemas.microsoft.com/office/powerpoint/2010/main" val="293220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1194010"/>
            <a:ext cx="5132905" cy="3857340"/>
          </a:xfrm>
        </p:spPr>
        <p:txBody>
          <a:bodyPr/>
          <a:lstStyle/>
          <a:p>
            <a:r>
              <a:rPr lang="en-GB" sz="1800" dirty="0"/>
              <a:t>Practise the test timings, try to answer all the questions, </a:t>
            </a:r>
            <a:r>
              <a:rPr lang="en-GB" sz="1800" b="1" dirty="0">
                <a:solidFill>
                  <a:srgbClr val="3E767A"/>
                </a:solidFill>
              </a:rPr>
              <a:t>don’t leave blanks </a:t>
            </a:r>
          </a:p>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manage your time more effectively</a:t>
            </a:r>
          </a:p>
        </p:txBody>
      </p:sp>
    </p:spTree>
    <p:extLst>
      <p:ext uri="{BB962C8B-B14F-4D97-AF65-F5344CB8AC3E}">
        <p14:creationId xmlns:p14="http://schemas.microsoft.com/office/powerpoint/2010/main" val="3641445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855275" y="1353949"/>
            <a:ext cx="2467788" cy="3364277"/>
          </a:xfrm>
        </p:spPr>
        <p:txBody>
          <a:bodyPr/>
          <a:lstStyle/>
          <a:p>
            <a:pPr marL="252000" indent="-252000">
              <a:lnSpc>
                <a:spcPct val="100000"/>
              </a:lnSpc>
              <a:spcBef>
                <a:spcPts val="0"/>
              </a:spcBef>
              <a:spcAft>
                <a:spcPts val="800"/>
              </a:spcAft>
            </a:pPr>
            <a:r>
              <a:rPr lang="en-GB" sz="1600" dirty="0"/>
              <a:t>Arrive at the Test Centre at least 30 minutes before your appointment time- if you are late you may not be allowed to test</a:t>
            </a:r>
          </a:p>
          <a:p>
            <a:pPr marL="252000" indent="-252000">
              <a:lnSpc>
                <a:spcPct val="100000"/>
              </a:lnSpc>
              <a:spcBef>
                <a:spcPts val="0"/>
              </a:spcBef>
              <a:spcAft>
                <a:spcPts val="800"/>
              </a:spcAft>
            </a:pPr>
            <a:r>
              <a:rPr lang="en-GB" sz="1600" dirty="0">
                <a:cs typeface="Calibri"/>
              </a:rPr>
              <a:t>Make sure you take the </a:t>
            </a:r>
            <a:r>
              <a:rPr lang="en-GB" sz="1600" b="1" dirty="0">
                <a:cs typeface="Calibri"/>
              </a:rPr>
              <a:t>correct ID </a:t>
            </a:r>
            <a:r>
              <a:rPr lang="en-GB" sz="1600" dirty="0">
                <a:cs typeface="Calibri"/>
              </a:rPr>
              <a:t>or you will not be allowed to sit the test</a:t>
            </a:r>
          </a:p>
          <a:p>
            <a:pPr marL="252000" indent="-252000">
              <a:lnSpc>
                <a:spcPct val="100000"/>
              </a:lnSpc>
              <a:spcBef>
                <a:spcPts val="0"/>
              </a:spcBef>
              <a:spcAft>
                <a:spcPts val="800"/>
              </a:spcAft>
            </a:pPr>
            <a:r>
              <a:rPr lang="en-GB" sz="1600" dirty="0">
                <a:cs typeface="Calibri"/>
              </a:rPr>
              <a:t>Due to COVID-19 additional measures may</a:t>
            </a:r>
            <a:r>
              <a:rPr lang="en-GB" sz="1600" dirty="0">
                <a:ea typeface="+mn-lt"/>
                <a:cs typeface="+mn-lt"/>
              </a:rPr>
              <a:t> be in place</a:t>
            </a:r>
            <a:endParaRPr lang="en-GB" sz="1600" dirty="0">
              <a:cs typeface="Calibri"/>
            </a:endParaRPr>
          </a:p>
          <a:p>
            <a:pPr marL="252000" indent="-252000">
              <a:lnSpc>
                <a:spcPct val="100000"/>
              </a:lnSpc>
              <a:spcBef>
                <a:spcPts val="0"/>
              </a:spcBef>
              <a:spcAft>
                <a:spcPts val="800"/>
              </a:spcAft>
            </a:pPr>
            <a:r>
              <a:rPr lang="en-GB" sz="1600" dirty="0"/>
              <a:t>Read the </a:t>
            </a:r>
            <a:r>
              <a:rPr lang="en-GB" sz="1600" b="1" dirty="0"/>
              <a:t>Candidate Examination Rules </a:t>
            </a:r>
            <a:r>
              <a:rPr lang="en-GB" sz="1600" dirty="0"/>
              <a:t>carefully</a:t>
            </a:r>
          </a:p>
        </p:txBody>
      </p:sp>
      <p:sp>
        <p:nvSpPr>
          <p:cNvPr id="4" name="Text Placeholder 3"/>
          <p:cNvSpPr>
            <a:spLocks noGrp="1"/>
          </p:cNvSpPr>
          <p:nvPr>
            <p:ph type="body" idx="2"/>
          </p:nvPr>
        </p:nvSpPr>
        <p:spPr>
          <a:xfrm>
            <a:off x="3501479" y="1353950"/>
            <a:ext cx="2349017" cy="3284700"/>
          </a:xfrm>
        </p:spPr>
        <p:txBody>
          <a:bodyPr/>
          <a:lstStyle/>
          <a:p>
            <a:pPr marL="252000" indent="-252000">
              <a:lnSpc>
                <a:spcPct val="100000"/>
              </a:lnSpc>
              <a:spcBef>
                <a:spcPts val="0"/>
              </a:spcBef>
              <a:spcAft>
                <a:spcPts val="800"/>
              </a:spcAft>
            </a:pPr>
            <a:r>
              <a:rPr lang="en-GB" sz="1600" dirty="0"/>
              <a:t>Other people will be testing in the same room as you so you may use earplugs. See the Test Day page of our website for more information.</a:t>
            </a:r>
          </a:p>
          <a:p>
            <a:pPr marL="252000" indent="-252000">
              <a:lnSpc>
                <a:spcPct val="100000"/>
              </a:lnSpc>
              <a:spcBef>
                <a:spcPts val="0"/>
              </a:spcBef>
              <a:spcAft>
                <a:spcPts val="800"/>
              </a:spcAft>
            </a:pPr>
            <a:r>
              <a:rPr lang="en-GB" sz="1600" dirty="0"/>
              <a:t>If you experience any issues during your test you must </a:t>
            </a:r>
            <a:r>
              <a:rPr lang="en-GB" sz="1600" b="1" dirty="0"/>
              <a:t>notify the invigilator immediately</a:t>
            </a:r>
            <a:endParaRPr lang="en-GB" sz="1600" b="1" dirty="0">
              <a:ea typeface="+mn-lt"/>
              <a:cs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4545881"/>
          </a:xfrm>
          <a:prstGeom prst="rect">
            <a:avLst/>
          </a:prstGeom>
          <a:ln w="28575"/>
        </p:spPr>
        <p:txBody>
          <a:bodyPr spcFirstLastPara="1" wrap="square" lIns="0" tIns="0" rIns="0" bIns="0" anchor="t" anchorCtr="0">
            <a:noAutofit/>
          </a:bodyPr>
          <a:lstStyle/>
          <a:p>
            <a:r>
              <a:rPr lang="en-US" sz="1600" dirty="0"/>
              <a:t>UCAT ANZ 2023 results are valid for the 2023 university admissions cycle ONLY (for entry to university in 2024). </a:t>
            </a:r>
          </a:p>
          <a:p>
            <a:r>
              <a:rPr lang="en-US" sz="1600" dirty="0"/>
              <a:t>Results are available in your candidate account within 24 hours</a:t>
            </a:r>
          </a:p>
          <a:p>
            <a:r>
              <a:rPr lang="en-US" sz="1600" dirty="0"/>
              <a:t>Before you submit your university application </a:t>
            </a:r>
            <a:r>
              <a:rPr lang="en-US" sz="1600" b="1" dirty="0">
                <a:solidFill>
                  <a:srgbClr val="3E767A"/>
                </a:solidFill>
              </a:rPr>
              <a:t>check how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by early September 2023</a:t>
            </a:r>
            <a:endParaRPr lang="en-US" sz="1600" dirty="0">
              <a:cs typeface="Calibri"/>
            </a:endParaRPr>
          </a:p>
          <a:p>
            <a:r>
              <a:rPr lang="en-GB" sz="1600" dirty="0"/>
              <a:t>You do not need to tell us your application choices or pass your test result to your universities yourself</a:t>
            </a:r>
            <a:endParaRPr lang="en-US" sz="1600" dirty="0">
              <a:cs typeface="Calibri"/>
            </a:endParaRPr>
          </a:p>
        </p:txBody>
      </p:sp>
      <p:grpSp>
        <p:nvGrpSpPr>
          <p:cNvPr id="2" name="Group 1"/>
          <p:cNvGrpSpPr/>
          <p:nvPr/>
        </p:nvGrpSpPr>
        <p:grpSpPr>
          <a:xfrm>
            <a:off x="7596253" y="1181946"/>
            <a:ext cx="1182172" cy="2613260"/>
            <a:chOff x="6234429" y="620186"/>
            <a:chExt cx="1368418" cy="3313639"/>
          </a:xfrm>
        </p:grpSpPr>
        <p:grpSp>
          <p:nvGrpSpPr>
            <p:cNvPr id="25" name="Google Shape;320;p33"/>
            <p:cNvGrpSpPr/>
            <p:nvPr/>
          </p:nvGrpSpPr>
          <p:grpSpPr>
            <a:xfrm>
              <a:off x="6234429" y="620186"/>
              <a:ext cx="1368418" cy="3313639"/>
              <a:chOff x="5353200" y="373572"/>
              <a:chExt cx="2119546" cy="4396359"/>
            </a:xfrm>
          </p:grpSpPr>
          <p:sp>
            <p:nvSpPr>
              <p:cNvPr id="26" name="Google Shape;321;p33"/>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p33"/>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33"/>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p33"/>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548" y="914102"/>
              <a:ext cx="1245888" cy="2702944"/>
            </a:xfrm>
            <a:prstGeom prst="rect">
              <a:avLst/>
            </a:prstGeom>
            <a:noFill/>
            <a:ln w="12700">
              <a:solidFill>
                <a:srgbClr val="C1D2D7"/>
              </a:solidFill>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2373059"/>
          </a:xfrm>
        </p:spPr>
        <p:txBody>
          <a:bodyPr/>
          <a:lstStyle/>
          <a:p>
            <a:pPr>
              <a:lnSpc>
                <a:spcPct val="100000"/>
              </a:lnSpc>
              <a:spcAft>
                <a:spcPts val="1200"/>
              </a:spcAft>
            </a:pPr>
            <a:r>
              <a:rPr lang="en-GB" dirty="0"/>
              <a:t>For more information </a:t>
            </a:r>
            <a:r>
              <a:rPr lang="en-US" dirty="0">
                <a:ea typeface="+mn-lt"/>
                <a:cs typeface="+mn-lt"/>
              </a:rPr>
              <a:t>visit the UCAT ANZ website: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 on 2023 testing and extra practice questions</a:t>
            </a:r>
          </a:p>
          <a:p>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3320075" y="3895917"/>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
        <p:nvSpPr>
          <p:cNvPr id="10" name="Oval 9">
            <a:extLst>
              <a:ext uri="{FF2B5EF4-FFF2-40B4-BE49-F238E27FC236}">
                <a16:creationId xmlns:a16="http://schemas.microsoft.com/office/drawing/2014/main" id="{5B3FC0B3-0A97-4EAB-8629-FBD74B87AFD1}"/>
              </a:ext>
            </a:extLst>
          </p:cNvPr>
          <p:cNvSpPr/>
          <p:nvPr/>
        </p:nvSpPr>
        <p:spPr>
          <a:xfrm>
            <a:off x="2695876" y="3993450"/>
            <a:ext cx="718392" cy="6786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69" y="276014"/>
            <a:ext cx="6602100" cy="662449"/>
          </a:xfrm>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855274" y="938463"/>
            <a:ext cx="2826643" cy="4062635"/>
          </a:xfrm>
        </p:spPr>
        <p:txBody>
          <a:bodyPr/>
          <a:lstStyle/>
          <a:p>
            <a:r>
              <a:rPr lang="en-GB" dirty="0"/>
              <a:t>You sit the test in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GB" dirty="0"/>
              <a:t>Assesses a range of mental abilities across 5 separately timed subtests</a:t>
            </a:r>
          </a:p>
        </p:txBody>
      </p:sp>
      <p:sp>
        <p:nvSpPr>
          <p:cNvPr id="4" name="Text Placeholder 3"/>
          <p:cNvSpPr>
            <a:spLocks noGrp="1"/>
          </p:cNvSpPr>
          <p:nvPr>
            <p:ph type="body" idx="2"/>
          </p:nvPr>
        </p:nvSpPr>
        <p:spPr>
          <a:xfrm>
            <a:off x="3919190" y="2577487"/>
            <a:ext cx="2883067" cy="2423611"/>
          </a:xfrm>
        </p:spPr>
        <p:txBody>
          <a:bodyPr/>
          <a:lstStyle/>
          <a:p>
            <a:r>
              <a:rPr lang="en-GB" dirty="0"/>
              <a:t>Verbal Reasoning </a:t>
            </a:r>
          </a:p>
          <a:p>
            <a:r>
              <a:rPr lang="en-GB" dirty="0"/>
              <a:t>Decision Making</a:t>
            </a:r>
            <a:endParaRPr lang="en-GB" dirty="0">
              <a:cs typeface="Calibri"/>
            </a:endParaRPr>
          </a:p>
          <a:p>
            <a:r>
              <a:rPr lang="en-GB" dirty="0"/>
              <a:t>Quantitative Reasoning </a:t>
            </a:r>
            <a:endParaRPr lang="en-GB" dirty="0">
              <a:cs typeface="Calibri"/>
            </a:endParaRPr>
          </a:p>
          <a:p>
            <a:r>
              <a:rPr lang="en-GB" dirty="0"/>
              <a:t>Abstract Reasoning</a:t>
            </a:r>
            <a:endParaRPr lang="en-GB" dirty="0">
              <a:cs typeface="Calibri"/>
            </a:endParaRPr>
          </a:p>
          <a:p>
            <a:r>
              <a:rPr lang="en-GB" dirty="0"/>
              <a:t>Situational Judgement</a:t>
            </a:r>
            <a:endParaRPr lang="en-GB" dirty="0">
              <a:cs typeface="Calibri"/>
            </a:endParaRPr>
          </a:p>
          <a:p>
            <a:endParaRPr lang="en-GB" dirty="0"/>
          </a:p>
        </p:txBody>
      </p:sp>
      <p:grpSp>
        <p:nvGrpSpPr>
          <p:cNvPr id="6" name="Google Shape;984;p42"/>
          <p:cNvGrpSpPr/>
          <p:nvPr/>
        </p:nvGrpSpPr>
        <p:grpSpPr>
          <a:xfrm>
            <a:off x="4404931" y="1034713"/>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698801" y="219336"/>
            <a:ext cx="6602100" cy="58170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1501056" y="861500"/>
            <a:ext cx="2656078" cy="353388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chemeClr val="accent1">
                  <a:lumMod val="60000"/>
                  <a:lumOff val="40000"/>
                </a:schemeClr>
              </a:buClr>
              <a:buSzPts val="1100"/>
            </a:pPr>
            <a:r>
              <a:rPr lang="en-GB" sz="1600" dirty="0">
                <a:solidFill>
                  <a:schemeClr val="bg1"/>
                </a:solidFill>
              </a:rPr>
              <a:t>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Adelaide</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Central Queensland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Charles Sturt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Curtin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Griffith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Monash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Flinders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Newcastle / University of New England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 South Wales</a:t>
            </a:r>
          </a:p>
        </p:txBody>
      </p:sp>
      <p:sp>
        <p:nvSpPr>
          <p:cNvPr id="18" name="Google Shape;117;p15"/>
          <p:cNvSpPr txBox="1">
            <a:spLocks/>
          </p:cNvSpPr>
          <p:nvPr/>
        </p:nvSpPr>
        <p:spPr>
          <a:xfrm>
            <a:off x="4867959" y="861500"/>
            <a:ext cx="3059897" cy="408785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endParaRPr lang="en-GB"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Queensland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Southern Queensland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Tasmania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Western 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Western Sydney University</a:t>
            </a:r>
          </a:p>
          <a:p>
            <a:pPr>
              <a:spcBef>
                <a:spcPts val="600"/>
              </a:spcBef>
              <a:buClr>
                <a:schemeClr val="accent1">
                  <a:lumMod val="60000"/>
                  <a:lumOff val="40000"/>
                </a:schemeClr>
              </a:buClr>
              <a:buSzPts val="1100"/>
            </a:pPr>
            <a:endParaRPr lang="en-GB" dirty="0">
              <a:solidFill>
                <a:schemeClr val="bg1"/>
              </a:solidFill>
            </a:endParaRPr>
          </a:p>
          <a:p>
            <a:pPr>
              <a:spcBef>
                <a:spcPts val="600"/>
              </a:spcBef>
              <a:buClr>
                <a:schemeClr val="accent1">
                  <a:lumMod val="60000"/>
                  <a:lumOff val="40000"/>
                </a:schemeClr>
              </a:buClr>
              <a:buSzPts val="1100"/>
            </a:pPr>
            <a:r>
              <a:rPr lang="en-GB" sz="1600" dirty="0">
                <a:solidFill>
                  <a:schemeClr val="bg1"/>
                </a:solidFill>
              </a:rPr>
              <a:t>NEW ZEALAND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Auckland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Otago</a:t>
            </a: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550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2023 should have completed, or plan to complete their final year of secondary schooling in 2023, that is, Year 12 in Australia or Year 13 in New Zealand.</a:t>
            </a:r>
          </a:p>
          <a:p>
            <a:r>
              <a:rPr lang="en-US" b="1" dirty="0"/>
              <a:t>Students in </a:t>
            </a:r>
            <a:r>
              <a:rPr lang="en-US" sz="2500" b="1" dirty="0"/>
              <a:t>Australian</a:t>
            </a:r>
            <a:r>
              <a:rPr lang="en-US" b="1" dirty="0"/>
              <a:t> Year 11 or lower are NOT eligible to sit the UCAT ANZ.</a:t>
            </a:r>
            <a:br>
              <a:rPr lang="en-US" dirty="0"/>
            </a:br>
            <a:r>
              <a:rPr lang="en-US" dirty="0"/>
              <a:t>This includes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Only a limited number of UCAT ANZ Consortium universities require international students</a:t>
            </a:r>
            <a:r>
              <a:rPr lang="en-US" dirty="0"/>
              <a:t> to sit UCAT ANZ. Candidates are advised to check the </a:t>
            </a:r>
            <a:r>
              <a:rPr lang="en-US" dirty="0">
                <a:hlinkClick r:id="rId2"/>
              </a:rPr>
              <a:t>UCAT ANZ Consortium university websites</a:t>
            </a:r>
            <a:r>
              <a:rPr lang="en-US" dirty="0"/>
              <a:t> for further information.</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74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2023</a:t>
            </a:r>
            <a:endParaRPr dirty="0"/>
          </a:p>
        </p:txBody>
      </p:sp>
      <p:graphicFrame>
        <p:nvGraphicFramePr>
          <p:cNvPr id="224" name="Google Shape;224;p26"/>
          <p:cNvGraphicFramePr/>
          <p:nvPr>
            <p:extLst>
              <p:ext uri="{D42A27DB-BD31-4B8C-83A1-F6EECF244321}">
                <p14:modId xmlns:p14="http://schemas.microsoft.com/office/powerpoint/2010/main" val="3673399544"/>
              </p:ext>
            </p:extLst>
          </p:nvPr>
        </p:nvGraphicFramePr>
        <p:xfrm>
          <a:off x="806441" y="1023853"/>
          <a:ext cx="6700126" cy="3819120"/>
        </p:xfrm>
        <a:graphic>
          <a:graphicData uri="http://schemas.openxmlformats.org/drawingml/2006/table">
            <a:tbl>
              <a:tblPr>
                <a:solidFill>
                  <a:schemeClr val="accent3">
                    <a:lumMod val="20000"/>
                    <a:lumOff val="80000"/>
                  </a:schemeClr>
                </a:solidFill>
                <a:tableStyleId>{0E3FDE45-AF77-4B5C-9715-49D594BDF05E}</a:tableStyleId>
              </a:tblPr>
              <a:tblGrid>
                <a:gridCol w="2319233">
                  <a:extLst>
                    <a:ext uri="{9D8B030D-6E8A-4147-A177-3AD203B41FA5}">
                      <a16:colId xmlns:a16="http://schemas.microsoft.com/office/drawing/2014/main" val="20000"/>
                    </a:ext>
                  </a:extLst>
                </a:gridCol>
                <a:gridCol w="4380893">
                  <a:extLst>
                    <a:ext uri="{9D8B030D-6E8A-4147-A177-3AD203B41FA5}">
                      <a16:colId xmlns:a16="http://schemas.microsoft.com/office/drawing/2014/main" val="20003"/>
                    </a:ext>
                  </a:extLst>
                </a:gridCol>
              </a:tblGrid>
              <a:tr h="360000">
                <a:tc>
                  <a:txBody>
                    <a:bodyPr/>
                    <a:lstStyle/>
                    <a:p>
                      <a:r>
                        <a:rPr lang="en-GB" sz="1600" dirty="0">
                          <a:latin typeface="News Cycle" panose="020B0604020202020204" charset="2"/>
                        </a:rPr>
                        <a:t>1 Feb</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r>
                        <a:rPr lang="en-GB" sz="1600" dirty="0">
                          <a:latin typeface="News Cycle" panose="020B0604020202020204" charset="2"/>
                        </a:rPr>
                        <a:t>1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r>
                        <a:rPr lang="en-GB" sz="1600" b="0" dirty="0">
                          <a:latin typeface="News Cycle" panose="020B0604020202020204" charset="2"/>
                        </a:rPr>
                        <a:t>10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000">
                <a:tc>
                  <a:txBody>
                    <a:bodyPr/>
                    <a:lstStyle/>
                    <a:p>
                      <a:r>
                        <a:rPr lang="en-GB" sz="1600" b="1" dirty="0">
                          <a:latin typeface="News Cycle" panose="020B0604020202020204" charset="2"/>
                        </a:rPr>
                        <a:t>17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deadline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360000">
                <a:tc>
                  <a:txBody>
                    <a:bodyPr/>
                    <a:lstStyle/>
                    <a:p>
                      <a:r>
                        <a:rPr lang="en-GB" sz="1600" b="1" dirty="0">
                          <a:latin typeface="News Cycle" panose="020B0604020202020204" charset="2"/>
                        </a:rPr>
                        <a:t>31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60000">
                <a:tc>
                  <a:txBody>
                    <a:bodyPr/>
                    <a:lstStyle/>
                    <a:p>
                      <a:r>
                        <a:rPr lang="en-GB" sz="1600" b="1" dirty="0">
                          <a:solidFill>
                            <a:schemeClr val="tx1"/>
                          </a:solidFill>
                          <a:latin typeface="News Cycle" panose="020B0604020202020204" charset="2"/>
                        </a:rPr>
                        <a:t>5 June</a:t>
                      </a:r>
                      <a:r>
                        <a:rPr lang="en-GB" sz="1100" b="1" dirty="0">
                          <a:solidFill>
                            <a:schemeClr val="tx1"/>
                          </a:solidFill>
                          <a:latin typeface="News Cycle" panose="020B0604020202020204" charset="2"/>
                        </a:rPr>
                        <a:t>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Final late booking deadline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490122"/>
                  </a:ext>
                </a:extLst>
              </a:tr>
              <a:tr h="360000">
                <a:tc>
                  <a:txBody>
                    <a:bodyPr/>
                    <a:lstStyle/>
                    <a:p>
                      <a:r>
                        <a:rPr lang="en-GB" sz="1600" b="1" dirty="0">
                          <a:latin typeface="News Cycle" panose="020B0604020202020204" charset="2"/>
                        </a:rPr>
                        <a:t>10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60000">
                <a:tc>
                  <a:txBody>
                    <a:bodyPr/>
                    <a:lstStyle/>
                    <a:p>
                      <a:r>
                        <a:rPr lang="en-GB" sz="1600" dirty="0">
                          <a:latin typeface="News Cycle" panose="020B0604020202020204" charset="2"/>
                        </a:rPr>
                        <a:t>3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60000">
                <a:tc>
                  <a:txBody>
                    <a:bodyPr/>
                    <a:lstStyle/>
                    <a:p>
                      <a:r>
                        <a:rPr lang="en-GB" sz="1600" dirty="0">
                          <a:solidFill>
                            <a:schemeClr val="tx1"/>
                          </a:solidFill>
                          <a:latin typeface="News Cycle" panose="020B0604020202020204" charset="2"/>
                        </a:rPr>
                        <a:t>11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60000">
                <a:tc>
                  <a:txBody>
                    <a:bodyPr/>
                    <a:lstStyle/>
                    <a:p>
                      <a:r>
                        <a:rPr lang="en-GB" sz="1600" dirty="0">
                          <a:solidFill>
                            <a:schemeClr val="tx1"/>
                          </a:solidFill>
                          <a:latin typeface="News Cycle" panose="020B0604020202020204" charset="2"/>
                        </a:rPr>
                        <a:t>By 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855320" y="3445297"/>
            <a:ext cx="4731440" cy="1418372"/>
            <a:chOff x="710674" y="1294925"/>
            <a:chExt cx="7282934" cy="1418372"/>
          </a:xfrm>
        </p:grpSpPr>
        <p:sp>
          <p:nvSpPr>
            <p:cNvPr id="283"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539852" y="1294925"/>
              <a:ext cx="5453756"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772452" y="1685601"/>
              <a:ext cx="5161884" cy="629700"/>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1 March via your candidate account. </a:t>
              </a:r>
            </a:p>
            <a:p>
              <a:endParaRPr lang="en-GB" sz="1600" dirty="0">
                <a:solidFill>
                  <a:schemeClr val="bg1"/>
                </a:solidFill>
                <a:latin typeface="News Cycle" panose="020B0604020202020204" charset="2"/>
              </a:endParaRPr>
            </a:p>
            <a:p>
              <a:r>
                <a:rPr lang="en-GB" sz="1600" dirty="0">
                  <a:solidFill>
                    <a:schemeClr val="bg1"/>
                  </a:solidFill>
                  <a:latin typeface="News Cycle" panose="020B0604020202020204" charset="2"/>
                </a:rPr>
                <a:t>The booking deadline is </a:t>
              </a:r>
              <a:r>
                <a:rPr lang="en-GB" sz="1600" b="1" dirty="0">
                  <a:solidFill>
                    <a:schemeClr val="bg1"/>
                  </a:solidFill>
                  <a:latin typeface="News Cycle" panose="020B0604020202020204" charset="2"/>
                </a:rPr>
                <a:t>17 May at 11:59pm AEST.</a:t>
              </a:r>
              <a:endParaRPr lang="en-US" sz="1600" b="1" dirty="0">
                <a:solidFill>
                  <a:schemeClr val="bg1"/>
                </a:solidFill>
                <a:latin typeface="News Cycle" panose="020B0604020202020204" charset="2"/>
              </a:endParaRPr>
            </a:p>
          </p:txBody>
        </p:sp>
      </p:grpSp>
      <p:grpSp>
        <p:nvGrpSpPr>
          <p:cNvPr id="16" name="Google Shape;282;p30"/>
          <p:cNvGrpSpPr/>
          <p:nvPr/>
        </p:nvGrpSpPr>
        <p:grpSpPr>
          <a:xfrm>
            <a:off x="844170" y="1144541"/>
            <a:ext cx="5255547"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855320" y="2229814"/>
            <a:ext cx="5021372"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qualify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your test</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2923615572"/>
              </p:ext>
            </p:extLst>
          </p:nvPr>
        </p:nvGraphicFramePr>
        <p:xfrm>
          <a:off x="966482" y="1116864"/>
          <a:ext cx="6371389" cy="3802428"/>
        </p:xfrm>
        <a:graphic>
          <a:graphicData uri="http://schemas.openxmlformats.org/drawingml/2006/table">
            <a:tbl>
              <a:tblPr firstRow="1" bandRow="1">
                <a:tableStyleId>{B91432E1-E4B3-4496-A594-E894B396BCED}</a:tableStyleId>
              </a:tblPr>
              <a:tblGrid>
                <a:gridCol w="4396718">
                  <a:extLst>
                    <a:ext uri="{9D8B030D-6E8A-4147-A177-3AD203B41FA5}">
                      <a16:colId xmlns:a16="http://schemas.microsoft.com/office/drawing/2014/main" val="2109516346"/>
                    </a:ext>
                  </a:extLst>
                </a:gridCol>
                <a:gridCol w="1974671">
                  <a:extLst>
                    <a:ext uri="{9D8B030D-6E8A-4147-A177-3AD203B41FA5}">
                      <a16:colId xmlns:a16="http://schemas.microsoft.com/office/drawing/2014/main" val="1182747699"/>
                    </a:ext>
                  </a:extLst>
                </a:gridCol>
              </a:tblGrid>
              <a:tr h="389323">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b="0" dirty="0">
                          <a:latin typeface="News Cycle" panose="020B0604020202020204" charset="2"/>
                        </a:rPr>
                        <a:t>$325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542094">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$395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42094">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$199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42094">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from 18 May – 31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542094">
                <a:tc>
                  <a:txBody>
                    <a:bodyPr/>
                    <a:lstStyle/>
                    <a:p>
                      <a:r>
                        <a:rPr lang="en-AU" sz="1800" dirty="0">
                          <a:latin typeface="News Cycle" panose="020B0604020202020204" charset="2"/>
                        </a:rPr>
                        <a:t>Final late fee</a:t>
                      </a:r>
                      <a:br>
                        <a:rPr lang="en-AU" sz="1400" dirty="0">
                          <a:latin typeface="News Cycle" panose="020B0604020202020204" charset="2"/>
                        </a:rPr>
                      </a:br>
                      <a:r>
                        <a:rPr lang="en-AU" sz="1400" dirty="0">
                          <a:latin typeface="News Cycle" panose="020B0604020202020204" charset="2"/>
                        </a:rPr>
                        <a:t>(tests booked from 1 June May – 5 June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$185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3880356"/>
                  </a:ext>
                </a:extLst>
              </a:tr>
              <a:tr h="483216">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$50 </a:t>
                      </a:r>
                      <a:r>
                        <a:rPr lang="en-AU" sz="1400" dirty="0">
                          <a:latin typeface="News Cycle" panose="020B0604020202020204" charset="2"/>
                        </a:rPr>
                        <a:t>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r h="61340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News Cycle" panose="020B0604020202020204" charset="2"/>
                        </a:rPr>
                        <a:t>All fees are given in Australian dollars. The late fees are non refundable.</a:t>
                      </a:r>
                    </a:p>
                    <a:p>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hMerge="1">
                  <a:txBody>
                    <a:bodyPr/>
                    <a:lstStyle/>
                    <a:p>
                      <a:pPr algn="ct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503885535"/>
                  </a:ext>
                </a:extLst>
              </a:tr>
            </a:tbl>
          </a:graphicData>
        </a:graphic>
      </p:graphicFrame>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205BC-D96F-49B0-A319-A5FEBC1D48C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4c070eb-7838-4f48-b3aa-ee2ff39a377f"/>
    <ds:schemaRef ds:uri="a6a56672-68a0-4291-a034-7278cfa14bcd"/>
    <ds:schemaRef ds:uri="http://www.w3.org/XML/1998/namespace"/>
  </ds:schemaRefs>
</ds:datastoreItem>
</file>

<file path=customXml/itemProps2.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11609</TotalTime>
  <Words>1773</Words>
  <Application>Microsoft Office PowerPoint</Application>
  <PresentationFormat>On-screen Show (16:9)</PresentationFormat>
  <Paragraphs>217</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Cabin Condensed SemiBold</vt:lpstr>
      <vt:lpstr>News Cycle</vt:lpstr>
      <vt:lpstr>Arial</vt:lpstr>
      <vt:lpstr>Times New Roman</vt:lpstr>
      <vt:lpstr>Calibri</vt:lpstr>
      <vt:lpstr>Rynaldo template</vt:lpstr>
      <vt:lpstr>UCAT ANZ 2023</vt:lpstr>
      <vt:lpstr>UCAT ANZ 2023 Overview…</vt:lpstr>
      <vt:lpstr>PowerPoint Presentation</vt:lpstr>
      <vt:lpstr>What is the UCAT ANZ?</vt:lpstr>
      <vt:lpstr>UCAT ANZ Universities</vt:lpstr>
      <vt:lpstr>Eligibility</vt:lpstr>
      <vt:lpstr>Key Dates 2023</vt:lpstr>
      <vt:lpstr>Registration and Booking</vt:lpstr>
      <vt:lpstr>Fees</vt:lpstr>
      <vt:lpstr>Access Arrangements</vt:lpstr>
      <vt:lpstr>Concession Fee</vt:lpstr>
      <vt:lpstr>Test Format (UCAT ANZ)</vt:lpstr>
      <vt:lpstr>21 minutes</vt:lpstr>
      <vt:lpstr>PowerPoint Presentation</vt:lpstr>
      <vt:lpstr>31 minutes</vt:lpstr>
      <vt:lpstr>PowerPoint Presentation</vt:lpstr>
      <vt:lpstr>25 minutes</vt:lpstr>
      <vt:lpstr>PowerPoint Presentation</vt:lpstr>
      <vt:lpstr>12 minutes</vt:lpstr>
      <vt:lpstr>PowerPoint Presentation</vt:lpstr>
      <vt:lpstr>26 minutes</vt:lpstr>
      <vt:lpstr>PowerPoint Presentation</vt:lpstr>
      <vt:lpstr>PowerPoint Presentation</vt:lpstr>
      <vt:lpstr>How should you prepare?</vt:lpstr>
      <vt:lpstr>PowerPoint Presentation</vt:lpstr>
      <vt:lpstr>Tips and Advice</vt:lpstr>
      <vt:lpstr>Test Day</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102</cp:revision>
  <dcterms:modified xsi:type="dcterms:W3CDTF">2023-03-14T06:06:30Z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