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Lst>
  <p:notesMasterIdLst>
    <p:notesMasterId r:id="rId35"/>
  </p:notesMasterIdLst>
  <p:sldIdLst>
    <p:sldId id="256" r:id="rId5"/>
    <p:sldId id="286" r:id="rId6"/>
    <p:sldId id="287" r:id="rId7"/>
    <p:sldId id="288" r:id="rId8"/>
    <p:sldId id="289" r:id="rId9"/>
    <p:sldId id="313" r:id="rId10"/>
    <p:sldId id="268" r:id="rId11"/>
    <p:sldId id="291" r:id="rId12"/>
    <p:sldId id="296" r:id="rId13"/>
    <p:sldId id="290" r:id="rId14"/>
    <p:sldId id="312" r:id="rId15"/>
    <p:sldId id="292" r:id="rId16"/>
    <p:sldId id="293" r:id="rId17"/>
    <p:sldId id="294" r:id="rId18"/>
    <p:sldId id="297" r:id="rId19"/>
    <p:sldId id="298" r:id="rId20"/>
    <p:sldId id="299" r:id="rId21"/>
    <p:sldId id="300" r:id="rId22"/>
    <p:sldId id="301" r:id="rId23"/>
    <p:sldId id="302" r:id="rId24"/>
    <p:sldId id="303" r:id="rId25"/>
    <p:sldId id="304" r:id="rId26"/>
    <p:sldId id="305" r:id="rId27"/>
    <p:sldId id="307" r:id="rId28"/>
    <p:sldId id="308" r:id="rId29"/>
    <p:sldId id="311" r:id="rId30"/>
    <p:sldId id="310" r:id="rId31"/>
    <p:sldId id="257" r:id="rId32"/>
    <p:sldId id="263" r:id="rId33"/>
    <p:sldId id="278" r:id="rId34"/>
  </p:sldIdLst>
  <p:sldSz cx="9144000" cy="5143500" type="screen16x9"/>
  <p:notesSz cx="6858000" cy="9144000"/>
  <p:embeddedFontLst>
    <p:embeddedFont>
      <p:font typeface="Cabin Condensed SemiBold" panose="020B0604020202020204" charset="0"/>
      <p:regular r:id="rId36"/>
      <p:bold r:id="rId37"/>
    </p:embeddedFont>
    <p:embeddedFont>
      <p:font typeface="Calibri" panose="020F0502020204030204" pitchFamily="34" charset="0"/>
      <p:regular r:id="rId38"/>
      <p:bold r:id="rId39"/>
      <p:italic r:id="rId40"/>
      <p:boldItalic r:id="rId41"/>
    </p:embeddedFont>
    <p:embeddedFont>
      <p:font typeface="News Cycle" panose="020B0604020202020204" charset="2"/>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6FA"/>
    <a:srgbClr val="3E767A"/>
    <a:srgbClr val="C1D2D7"/>
    <a:srgbClr val="96A2A7"/>
    <a:srgbClr val="AB1638"/>
    <a:srgbClr val="FF6600"/>
    <a:srgbClr val="00A4CA"/>
    <a:srgbClr val="38364D"/>
    <a:srgbClr val="5D6F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1432E1-E4B3-4496-A594-E894B396BCED}">
  <a:tblStyle styleId="{B91432E1-E4B3-4496-A594-E894B396BCE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75" autoAdjust="0"/>
  </p:normalViewPr>
  <p:slideViewPr>
    <p:cSldViewPr snapToGrid="0">
      <p:cViewPr varScale="1">
        <p:scale>
          <a:sx n="99" d="100"/>
          <a:sy n="99" d="100"/>
        </p:scale>
        <p:origin x="99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6341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502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9107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9501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32059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469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21366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0428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7559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419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612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9699d6a28d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9699d6a28d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5491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178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2579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4308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171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179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5901817" y="7423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855300" y="1991825"/>
            <a:ext cx="4645800" cy="1159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
        <p:nvSpPr>
          <p:cNvPr id="12" name="Google Shape;12;p2"/>
          <p:cNvSpPr/>
          <p:nvPr/>
        </p:nvSpPr>
        <p:spPr>
          <a:xfrm>
            <a:off x="7664350" y="3063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648" y="306375"/>
            <a:ext cx="2950470" cy="710185"/>
          </a:xfrm>
          <a:prstGeom prst="rect">
            <a:avLst/>
          </a:prstGeom>
        </p:spPr>
      </p:pic>
      <p:pic>
        <p:nvPicPr>
          <p:cNvPr id="8" name="Google Shape;19;p3"/>
          <p:cNvPicPr preferRelativeResize="0"/>
          <p:nvPr userDrawn="1"/>
        </p:nvPicPr>
        <p:blipFill rotWithShape="1">
          <a:blip r:embed="rId3">
            <a:alphaModFix/>
          </a:blip>
          <a:srcRect r="3660"/>
          <a:stretch/>
        </p:blipFill>
        <p:spPr>
          <a:xfrm>
            <a:off x="6164275" y="1132750"/>
            <a:ext cx="2979725" cy="3505851"/>
          </a:xfrm>
          <a:prstGeom prst="rect">
            <a:avLst/>
          </a:prstGeom>
          <a:noFill/>
          <a:ln>
            <a:noFill/>
          </a:ln>
          <a:effectLst>
            <a:outerShdw blurRad="28575" dist="28575" algn="bl" rotWithShape="0">
              <a:schemeClr val="dk1">
                <a:alpha val="10000"/>
              </a:scheme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pic>
        <p:nvPicPr>
          <p:cNvPr id="83" name="Google Shape;83;p9"/>
          <p:cNvPicPr preferRelativeResize="0"/>
          <p:nvPr/>
        </p:nvPicPr>
        <p:blipFill rotWithShape="1">
          <a:blip r:embed="rId2">
            <a:alphaModFix/>
          </a:blip>
          <a:srcRect r="56137"/>
          <a:stretch/>
        </p:blipFill>
        <p:spPr>
          <a:xfrm flipH="1">
            <a:off x="7487167" y="1008955"/>
            <a:ext cx="1482033" cy="3148789"/>
          </a:xfrm>
          <a:prstGeom prst="rect">
            <a:avLst/>
          </a:prstGeom>
          <a:noFill/>
          <a:ln>
            <a:noFill/>
          </a:ln>
          <a:effectLst>
            <a:outerShdw blurRad="28575" dist="28575" algn="bl" rotWithShape="0">
              <a:schemeClr val="dk1">
                <a:alpha val="10000"/>
              </a:schemeClr>
            </a:outerShdw>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
        <p:nvSpPr>
          <p:cNvPr id="7" name="Google Shape;76;p9"/>
          <p:cNvSpPr/>
          <p:nvPr userDrawn="1"/>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userDrawn="1"/>
        </p:nvPicPr>
        <p:blipFill>
          <a:blip r:embed="rId4"/>
          <a:stretch>
            <a:fillRect/>
          </a:stretch>
        </p:blipFill>
        <p:spPr>
          <a:xfrm>
            <a:off x="8058715" y="1012042"/>
            <a:ext cx="809625" cy="685800"/>
          </a:xfrm>
          <a:prstGeom prst="rect">
            <a:avLst/>
          </a:prstGeom>
        </p:spPr>
      </p:pic>
    </p:spTree>
    <p:extLst>
      <p:ext uri="{BB962C8B-B14F-4D97-AF65-F5344CB8AC3E}">
        <p14:creationId xmlns:p14="http://schemas.microsoft.com/office/powerpoint/2010/main" val="214728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83" name="Google Shape;83;p9"/>
          <p:cNvPicPr preferRelativeResize="0"/>
          <p:nvPr/>
        </p:nvPicPr>
        <p:blipFill rotWithShape="1">
          <a:blip r:embed="rId2">
            <a:alphaModFix/>
          </a:blip>
          <a:srcRect r="1351"/>
          <a:stretch/>
        </p:blipFill>
        <p:spPr>
          <a:xfrm>
            <a:off x="5810865" y="1069250"/>
            <a:ext cx="3333135" cy="3148789"/>
          </a:xfrm>
          <a:prstGeom prst="rect">
            <a:avLst/>
          </a:prstGeom>
          <a:noFill/>
          <a:ln>
            <a:noFill/>
          </a:ln>
          <a:effectLst>
            <a:outerShdw blurRad="28575" dist="28575" algn="bl" rotWithShape="0">
              <a:schemeClr val="dk1">
                <a:alpha val="10000"/>
              </a:schemeClr>
            </a:outerShdw>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extLst>
      <p:ext uri="{BB962C8B-B14F-4D97-AF65-F5344CB8AC3E}">
        <p14:creationId xmlns:p14="http://schemas.microsoft.com/office/powerpoint/2010/main" val="3142595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11"/>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_1">
    <p:bg>
      <p:bgPr>
        <a:solidFill>
          <a:schemeClr val="accent1"/>
        </a:solidFill>
        <a:effectLst/>
      </p:bgPr>
    </p:bg>
    <p:spTree>
      <p:nvGrpSpPr>
        <p:cNvPr id="1" name="Shape 97"/>
        <p:cNvGrpSpPr/>
        <p:nvPr/>
      </p:nvGrpSpPr>
      <p:grpSpPr>
        <a:xfrm>
          <a:off x="0" y="0"/>
          <a:ext cx="0" cy="0"/>
          <a:chOff x="0" y="0"/>
          <a:chExt cx="0" cy="0"/>
        </a:xfrm>
      </p:grpSpPr>
      <p:sp>
        <p:nvSpPr>
          <p:cNvPr id="98" name="Google Shape;98;p12"/>
          <p:cNvSpPr/>
          <p:nvPr/>
        </p:nvSpPr>
        <p:spPr>
          <a:xfrm>
            <a:off x="5901817" y="6788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p:nvPr/>
        </p:nvSpPr>
        <p:spPr>
          <a:xfrm>
            <a:off x="7664350" y="2428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olor" preserve="1" userDrawn="1">
  <p:cSld name="1_Blank color">
    <p:bg>
      <p:bgPr>
        <a:solidFill>
          <a:schemeClr val="accent1"/>
        </a:solidFill>
        <a:effectLst/>
      </p:bgPr>
    </p:bg>
    <p:spTree>
      <p:nvGrpSpPr>
        <p:cNvPr id="1" name="Shape 97"/>
        <p:cNvGrpSpPr/>
        <p:nvPr/>
      </p:nvGrpSpPr>
      <p:grpSpPr>
        <a:xfrm>
          <a:off x="0" y="0"/>
          <a:ext cx="0" cy="0"/>
          <a:chOff x="0" y="0"/>
          <a:chExt cx="0" cy="0"/>
        </a:xfrm>
      </p:grpSpPr>
      <p:sp>
        <p:nvSpPr>
          <p:cNvPr id="3" name="Oval 2"/>
          <p:cNvSpPr/>
          <p:nvPr userDrawn="1"/>
        </p:nvSpPr>
        <p:spPr>
          <a:xfrm>
            <a:off x="5901817" y="659128"/>
            <a:ext cx="3852000" cy="38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Google Shape;99;p12"/>
          <p:cNvSpPr/>
          <p:nvPr/>
        </p:nvSpPr>
        <p:spPr>
          <a:xfrm>
            <a:off x="7664350" y="242875"/>
            <a:ext cx="1737000" cy="1737000"/>
          </a:xfrm>
          <a:prstGeom prst="chord">
            <a:avLst>
              <a:gd name="adj1" fmla="val 2700000"/>
              <a:gd name="adj2" fmla="val 18900274"/>
            </a:avLst>
          </a:prstGeom>
          <a:solidFill>
            <a:schemeClr val="tx1">
              <a:lumMod val="40000"/>
              <a:lumOff val="60000"/>
              <a:alpha val="2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Clr>
                <a:schemeClr val="accent1">
                  <a:lumMod val="60000"/>
                  <a:lumOff val="40000"/>
                </a:schemeClr>
              </a:buClr>
              <a:buSzPts val="2400"/>
              <a:buChar char="•"/>
              <a:defRPr>
                <a:solidFill>
                  <a:schemeClr val="bg1"/>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2775" y="2261936"/>
            <a:ext cx="2743150" cy="660283"/>
          </a:xfrm>
          <a:prstGeom prst="rect">
            <a:avLst/>
          </a:prstGeom>
        </p:spPr>
      </p:pic>
    </p:spTree>
    <p:extLst>
      <p:ext uri="{BB962C8B-B14F-4D97-AF65-F5344CB8AC3E}">
        <p14:creationId xmlns:p14="http://schemas.microsoft.com/office/powerpoint/2010/main" val="54276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solidFill>
          <a:schemeClr val="lt2"/>
        </a:solidFill>
        <a:effectLst/>
      </p:bgPr>
    </p:bg>
    <p:spTree>
      <p:nvGrpSpPr>
        <p:cNvPr id="1" name="Shape 21"/>
        <p:cNvGrpSpPr/>
        <p:nvPr/>
      </p:nvGrpSpPr>
      <p:grpSpPr>
        <a:xfrm>
          <a:off x="0" y="0"/>
          <a:ext cx="0" cy="0"/>
          <a:chOff x="0" y="0"/>
          <a:chExt cx="0" cy="0"/>
        </a:xfrm>
      </p:grpSpPr>
      <p:sp>
        <p:nvSpPr>
          <p:cNvPr id="22" name="Google Shape;22;p4"/>
          <p:cNvSpPr/>
          <p:nvPr/>
        </p:nvSpPr>
        <p:spPr>
          <a:xfrm>
            <a:off x="5901817" y="628000"/>
            <a:ext cx="3809100" cy="3809100"/>
          </a:xfrm>
          <a:prstGeom prst="chord">
            <a:avLst>
              <a:gd name="adj1" fmla="val 2700000"/>
              <a:gd name="adj2" fmla="val 1890027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
        <p:nvSpPr>
          <p:cNvPr id="10"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1" name="Google Shape;37;p5"/>
          <p:cNvSpPr txBox="1">
            <a:spLocks noGrp="1"/>
          </p:cNvSpPr>
          <p:nvPr>
            <p:ph type="body" idx="1"/>
          </p:nvPr>
        </p:nvSpPr>
        <p:spPr>
          <a:xfrm>
            <a:off x="855300" y="1261681"/>
            <a:ext cx="473695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Tree>
    <p:extLst>
      <p:ext uri="{BB962C8B-B14F-4D97-AF65-F5344CB8AC3E}">
        <p14:creationId xmlns:p14="http://schemas.microsoft.com/office/powerpoint/2010/main" val="233224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solidFill>
          <a:schemeClr val="lt2"/>
        </a:solidFill>
        <a:effectLst/>
      </p:bgPr>
    </p:bg>
    <p:spTree>
      <p:nvGrpSpPr>
        <p:cNvPr id="1" name="Shape 21"/>
        <p:cNvGrpSpPr/>
        <p:nvPr/>
      </p:nvGrpSpPr>
      <p:grpSpPr>
        <a:xfrm>
          <a:off x="0" y="0"/>
          <a:ext cx="0" cy="0"/>
          <a:chOff x="0" y="0"/>
          <a:chExt cx="0" cy="0"/>
        </a:xfrm>
      </p:grpSpPr>
      <p:sp>
        <p:nvSpPr>
          <p:cNvPr id="22" name="Google Shape;22;p4"/>
          <p:cNvSpPr/>
          <p:nvPr/>
        </p:nvSpPr>
        <p:spPr>
          <a:xfrm>
            <a:off x="5901817" y="628000"/>
            <a:ext cx="3809100" cy="3809100"/>
          </a:xfrm>
          <a:prstGeom prst="chord">
            <a:avLst>
              <a:gd name="adj1" fmla="val 2700000"/>
              <a:gd name="adj2" fmla="val 1890027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
        <p:nvSpPr>
          <p:cNvPr id="10"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1" name="Google Shape;37;p5"/>
          <p:cNvSpPr txBox="1">
            <a:spLocks noGrp="1"/>
          </p:cNvSpPr>
          <p:nvPr>
            <p:ph type="body" idx="1"/>
          </p:nvPr>
        </p:nvSpPr>
        <p:spPr>
          <a:xfrm>
            <a:off x="855299" y="1261681"/>
            <a:ext cx="5132905"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pic>
        <p:nvPicPr>
          <p:cNvPr id="8" name="Google Shape;28;p4"/>
          <p:cNvPicPr preferRelativeResize="0"/>
          <p:nvPr userDrawn="1"/>
        </p:nvPicPr>
        <p:blipFill rotWithShape="1">
          <a:blip r:embed="rId3">
            <a:alphaModFix/>
          </a:blip>
          <a:srcRect l="1" r="13376"/>
          <a:stretch/>
        </p:blipFill>
        <p:spPr>
          <a:xfrm>
            <a:off x="6113982" y="1018450"/>
            <a:ext cx="3030014" cy="3505851"/>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134536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3" name="Google Shape;33;p5"/>
          <p:cNvGrpSpPr/>
          <p:nvPr/>
        </p:nvGrpSpPr>
        <p:grpSpPr>
          <a:xfrm>
            <a:off x="145809" y="869911"/>
            <a:ext cx="232524" cy="328270"/>
            <a:chOff x="7938657" y="1397104"/>
            <a:chExt cx="323850" cy="457200"/>
          </a:xfrm>
        </p:grpSpPr>
        <p:sp>
          <p:nvSpPr>
            <p:cNvPr id="34" name="Google Shape;34;p5"/>
            <p:cNvSpPr/>
            <p:nvPr/>
          </p:nvSpPr>
          <p:spPr>
            <a:xfrm>
              <a:off x="8081532" y="1397104"/>
              <a:ext cx="57150" cy="57150"/>
            </a:xfrm>
            <a:custGeom>
              <a:avLst/>
              <a:gdLst/>
              <a:ahLst/>
              <a:cxnLst/>
              <a:rect l="l" t="t" r="r" b="b"/>
              <a:pathLst>
                <a:path w="57150" h="57150" extrusionOk="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5"/>
            <p:cNvSpPr/>
            <p:nvPr/>
          </p:nvSpPr>
          <p:spPr>
            <a:xfrm>
              <a:off x="7938657" y="1463779"/>
              <a:ext cx="323850" cy="390525"/>
            </a:xfrm>
            <a:custGeom>
              <a:avLst/>
              <a:gdLst/>
              <a:ahLst/>
              <a:cxnLst/>
              <a:rect l="l" t="t" r="r" b="b"/>
              <a:pathLst>
                <a:path w="323850" h="390525" extrusionOk="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3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grpSp>
        <p:nvGrpSpPr>
          <p:cNvPr id="2" name="Group 1"/>
          <p:cNvGrpSpPr/>
          <p:nvPr userDrawn="1"/>
        </p:nvGrpSpPr>
        <p:grpSpPr>
          <a:xfrm>
            <a:off x="5091259" y="192075"/>
            <a:ext cx="4619658" cy="4344901"/>
            <a:chOff x="5091259" y="192075"/>
            <a:chExt cx="4619658" cy="4344901"/>
          </a:xfrm>
        </p:grpSpPr>
        <p:sp>
          <p:nvSpPr>
            <p:cNvPr id="30" name="Google Shape;30;p5"/>
            <p:cNvSpPr/>
            <p:nvPr/>
          </p:nvSpPr>
          <p:spPr>
            <a:xfrm>
              <a:off x="5901817" y="6280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5"/>
            <p:cNvPicPr preferRelativeResize="0"/>
            <p:nvPr/>
          </p:nvPicPr>
          <p:blipFill rotWithShape="1">
            <a:blip r:embed="rId2">
              <a:alphaModFix/>
            </a:blip>
            <a:srcRect r="2931"/>
            <a:stretch/>
          </p:blipFill>
          <p:spPr>
            <a:xfrm>
              <a:off x="5091259" y="1031125"/>
              <a:ext cx="4052474" cy="3505851"/>
            </a:xfrm>
            <a:prstGeom prst="rect">
              <a:avLst/>
            </a:prstGeom>
            <a:noFill/>
            <a:ln>
              <a:noFill/>
            </a:ln>
            <a:effectLst>
              <a:outerShdw blurRad="28575" dist="28575" algn="bl" rotWithShape="0">
                <a:schemeClr val="dk1">
                  <a:alpha val="10000"/>
                </a:schemeClr>
              </a:outerShdw>
            </a:effectLst>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29"/>
        <p:cNvGrpSpPr/>
        <p:nvPr/>
      </p:nvGrpSpPr>
      <p:grpSpPr>
        <a:xfrm>
          <a:off x="0" y="0"/>
          <a:ext cx="0" cy="0"/>
          <a:chOff x="0" y="0"/>
          <a:chExt cx="0" cy="0"/>
        </a:xfrm>
      </p:grpSpPr>
      <p:grpSp>
        <p:nvGrpSpPr>
          <p:cNvPr id="33" name="Google Shape;33;p5"/>
          <p:cNvGrpSpPr/>
          <p:nvPr/>
        </p:nvGrpSpPr>
        <p:grpSpPr>
          <a:xfrm>
            <a:off x="145809" y="869911"/>
            <a:ext cx="232524" cy="328270"/>
            <a:chOff x="7938657" y="1397104"/>
            <a:chExt cx="323850" cy="457200"/>
          </a:xfrm>
        </p:grpSpPr>
        <p:sp>
          <p:nvSpPr>
            <p:cNvPr id="34" name="Google Shape;34;p5"/>
            <p:cNvSpPr/>
            <p:nvPr/>
          </p:nvSpPr>
          <p:spPr>
            <a:xfrm>
              <a:off x="8081532" y="1397104"/>
              <a:ext cx="57150" cy="57150"/>
            </a:xfrm>
            <a:custGeom>
              <a:avLst/>
              <a:gdLst/>
              <a:ahLst/>
              <a:cxnLst/>
              <a:rect l="l" t="t" r="r" b="b"/>
              <a:pathLst>
                <a:path w="57150" h="57150" extrusionOk="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5"/>
            <p:cNvSpPr/>
            <p:nvPr/>
          </p:nvSpPr>
          <p:spPr>
            <a:xfrm>
              <a:off x="7938657" y="1463779"/>
              <a:ext cx="323850" cy="390525"/>
            </a:xfrm>
            <a:custGeom>
              <a:avLst/>
              <a:gdLst/>
              <a:ahLst/>
              <a:cxnLst/>
              <a:rect l="l" t="t" r="r" b="b"/>
              <a:pathLst>
                <a:path w="323850" h="390525" extrusionOk="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3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grpSp>
        <p:nvGrpSpPr>
          <p:cNvPr id="2" name="Group 1"/>
          <p:cNvGrpSpPr/>
          <p:nvPr userDrawn="1"/>
        </p:nvGrpSpPr>
        <p:grpSpPr>
          <a:xfrm>
            <a:off x="5091259" y="192075"/>
            <a:ext cx="4619658" cy="4344901"/>
            <a:chOff x="5091259" y="192075"/>
            <a:chExt cx="4619658" cy="4344901"/>
          </a:xfrm>
        </p:grpSpPr>
        <p:sp>
          <p:nvSpPr>
            <p:cNvPr id="30" name="Google Shape;30;p5"/>
            <p:cNvSpPr/>
            <p:nvPr/>
          </p:nvSpPr>
          <p:spPr>
            <a:xfrm>
              <a:off x="5901817" y="6280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5"/>
            <p:cNvPicPr preferRelativeResize="0"/>
            <p:nvPr/>
          </p:nvPicPr>
          <p:blipFill rotWithShape="1">
            <a:blip r:embed="rId2">
              <a:alphaModFix/>
            </a:blip>
            <a:srcRect r="2931"/>
            <a:stretch/>
          </p:blipFill>
          <p:spPr>
            <a:xfrm>
              <a:off x="5091259" y="1031125"/>
              <a:ext cx="4052474" cy="3505851"/>
            </a:xfrm>
            <a:prstGeom prst="rect">
              <a:avLst/>
            </a:prstGeom>
            <a:noFill/>
            <a:ln>
              <a:noFill/>
            </a:ln>
            <a:effectLst>
              <a:outerShdw blurRad="28575" dist="28575" algn="bl" rotWithShape="0">
                <a:schemeClr val="dk1">
                  <a:alpha val="10000"/>
                </a:schemeClr>
              </a:outerShdw>
            </a:effectLst>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extLst>
      <p:ext uri="{BB962C8B-B14F-4D97-AF65-F5344CB8AC3E}">
        <p14:creationId xmlns:p14="http://schemas.microsoft.com/office/powerpoint/2010/main" val="263402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49"/>
        <p:cNvGrpSpPr/>
        <p:nvPr/>
      </p:nvGrpSpPr>
      <p:grpSpPr>
        <a:xfrm>
          <a:off x="0" y="0"/>
          <a:ext cx="0" cy="0"/>
          <a:chOff x="0" y="0"/>
          <a:chExt cx="0" cy="0"/>
        </a:xfrm>
      </p:grpSpPr>
      <p:sp>
        <p:nvSpPr>
          <p:cNvPr id="50" name="Google Shape;50;p7"/>
          <p:cNvSpPr/>
          <p:nvPr/>
        </p:nvSpPr>
        <p:spPr>
          <a:xfrm>
            <a:off x="5901817" y="6661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7664350" y="2301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rot="10800000">
            <a:off x="-126749" y="151201"/>
            <a:ext cx="749400" cy="749400"/>
          </a:xfrm>
          <a:prstGeom prst="chord">
            <a:avLst>
              <a:gd name="adj1" fmla="val 2700000"/>
              <a:gd name="adj2" fmla="val 18900274"/>
            </a:avLst>
          </a:prstGeom>
          <a:solidFill>
            <a:schemeClr val="accent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txBox="1">
            <a:spLocks noGrp="1"/>
          </p:cNvSpPr>
          <p:nvPr>
            <p:ph type="title"/>
          </p:nvPr>
        </p:nvSpPr>
        <p:spPr>
          <a:xfrm>
            <a:off x="866969" y="276014"/>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7" name="Google Shape;57;p7"/>
          <p:cNvSpPr txBox="1">
            <a:spLocks noGrp="1"/>
          </p:cNvSpPr>
          <p:nvPr>
            <p:ph type="body" idx="1"/>
          </p:nvPr>
        </p:nvSpPr>
        <p:spPr>
          <a:xfrm>
            <a:off x="855275"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7"/>
          <p:cNvSpPr txBox="1">
            <a:spLocks noGrp="1"/>
          </p:cNvSpPr>
          <p:nvPr>
            <p:ph type="body" idx="2"/>
          </p:nvPr>
        </p:nvSpPr>
        <p:spPr>
          <a:xfrm>
            <a:off x="3421480"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9" name="Google Shape;59;p7"/>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7"/>
          <p:cNvPicPr preferRelativeResize="0"/>
          <p:nvPr/>
        </p:nvPicPr>
        <p:blipFill rotWithShape="1">
          <a:blip r:embed="rId2">
            <a:alphaModFix/>
          </a:blip>
          <a:srcRect l="31683" r="1587"/>
          <a:stretch/>
        </p:blipFill>
        <p:spPr>
          <a:xfrm>
            <a:off x="6809874" y="1056550"/>
            <a:ext cx="2334126" cy="3505847"/>
          </a:xfrm>
          <a:prstGeom prst="rect">
            <a:avLst/>
          </a:prstGeom>
          <a:noFill/>
          <a:ln>
            <a:noFill/>
          </a:ln>
          <a:effectLst>
            <a:outerShdw blurRad="28575" dist="28575" algn="bl" rotWithShape="0">
              <a:schemeClr val="dk1">
                <a:alpha val="10000"/>
              </a:schemeClr>
            </a:outerShdw>
          </a:effec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Tree>
    <p:extLst>
      <p:ext uri="{BB962C8B-B14F-4D97-AF65-F5344CB8AC3E}">
        <p14:creationId xmlns:p14="http://schemas.microsoft.com/office/powerpoint/2010/main" val="200999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9"/>
        <p:cNvGrpSpPr/>
        <p:nvPr/>
      </p:nvGrpSpPr>
      <p:grpSpPr>
        <a:xfrm>
          <a:off x="0" y="0"/>
          <a:ext cx="0" cy="0"/>
          <a:chOff x="0" y="0"/>
          <a:chExt cx="0" cy="0"/>
        </a:xfrm>
      </p:grpSpPr>
      <p:sp>
        <p:nvSpPr>
          <p:cNvPr id="50" name="Google Shape;50;p7"/>
          <p:cNvSpPr/>
          <p:nvPr/>
        </p:nvSpPr>
        <p:spPr>
          <a:xfrm>
            <a:off x="5901817" y="6661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7664350" y="2301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txBox="1">
            <a:spLocks noGrp="1"/>
          </p:cNvSpPr>
          <p:nvPr>
            <p:ph type="title"/>
          </p:nvPr>
        </p:nvSpPr>
        <p:spPr>
          <a:xfrm>
            <a:off x="855275" y="4475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7" name="Google Shape;57;p7"/>
          <p:cNvSpPr txBox="1">
            <a:spLocks noGrp="1"/>
          </p:cNvSpPr>
          <p:nvPr>
            <p:ph type="body" idx="1"/>
          </p:nvPr>
        </p:nvSpPr>
        <p:spPr>
          <a:xfrm>
            <a:off x="855275"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7"/>
          <p:cNvSpPr txBox="1">
            <a:spLocks noGrp="1"/>
          </p:cNvSpPr>
          <p:nvPr>
            <p:ph type="body" idx="2"/>
          </p:nvPr>
        </p:nvSpPr>
        <p:spPr>
          <a:xfrm>
            <a:off x="3421480"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59" name="Google Shape;59;p7"/>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7"/>
          <p:cNvPicPr preferRelativeResize="0"/>
          <p:nvPr/>
        </p:nvPicPr>
        <p:blipFill rotWithShape="1">
          <a:blip r:embed="rId2">
            <a:alphaModFix/>
          </a:blip>
          <a:srcRect l="1587" r="13133"/>
          <a:stretch/>
        </p:blipFill>
        <p:spPr>
          <a:xfrm>
            <a:off x="6172854" y="969353"/>
            <a:ext cx="2982991" cy="3505847"/>
          </a:xfrm>
          <a:prstGeom prst="rect">
            <a:avLst/>
          </a:prstGeom>
          <a:noFill/>
          <a:ln>
            <a:noFill/>
          </a:ln>
          <a:effectLst>
            <a:outerShdw blurRad="28575" dist="28575" algn="bl" rotWithShape="0">
              <a:schemeClr val="dk1">
                <a:alpha val="10000"/>
              </a:schemeClr>
            </a:outerShdw>
          </a:effec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pic>
        <p:nvPicPr>
          <p:cNvPr id="12" name="Google Shape;73;p8"/>
          <p:cNvPicPr preferRelativeResize="0"/>
          <p:nvPr userDrawn="1"/>
        </p:nvPicPr>
        <p:blipFill rotWithShape="1">
          <a:blip r:embed="rId3">
            <a:alphaModFix/>
          </a:blip>
          <a:srcRect r="3660"/>
          <a:stretch/>
        </p:blipFill>
        <p:spPr>
          <a:xfrm>
            <a:off x="6164275" y="1043542"/>
            <a:ext cx="2979725" cy="3505851"/>
          </a:xfrm>
          <a:prstGeom prst="rect">
            <a:avLst/>
          </a:prstGeom>
          <a:noFill/>
          <a:ln>
            <a:noFill/>
          </a:ln>
          <a:effectLst>
            <a:outerShdw blurRad="28575" dist="28575" algn="bl" rotWithShape="0">
              <a:schemeClr val="dk1">
                <a:alpha val="10000"/>
              </a:scheme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pic>
        <p:nvPicPr>
          <p:cNvPr id="12" name="Google Shape;73;p8"/>
          <p:cNvPicPr preferRelativeResize="0"/>
          <p:nvPr userDrawn="1"/>
        </p:nvPicPr>
        <p:blipFill rotWithShape="1">
          <a:blip r:embed="rId3">
            <a:alphaModFix/>
          </a:blip>
          <a:srcRect l="-1" r="43767"/>
          <a:stretch/>
        </p:blipFill>
        <p:spPr>
          <a:xfrm>
            <a:off x="7404741" y="736675"/>
            <a:ext cx="1739259" cy="3505851"/>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235504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659450"/>
            <a:ext cx="6602100" cy="749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1pPr>
            <a:lvl2pPr lvl="1"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2pPr>
            <a:lvl3pPr lvl="2"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3pPr>
            <a:lvl4pPr lvl="3"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4pPr>
            <a:lvl5pPr lvl="4"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5pPr>
            <a:lvl6pPr lvl="5"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6pPr>
            <a:lvl7pPr lvl="6"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7pPr>
            <a:lvl8pPr lvl="7"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8pPr>
            <a:lvl9pPr lvl="8"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9pPr>
          </a:lstStyle>
          <a:p>
            <a:endParaRPr/>
          </a:p>
        </p:txBody>
      </p:sp>
      <p:sp>
        <p:nvSpPr>
          <p:cNvPr id="7" name="Google Shape;7;p1"/>
          <p:cNvSpPr txBox="1">
            <a:spLocks noGrp="1"/>
          </p:cNvSpPr>
          <p:nvPr>
            <p:ph type="body" idx="1"/>
          </p:nvPr>
        </p:nvSpPr>
        <p:spPr>
          <a:xfrm>
            <a:off x="855300" y="1353948"/>
            <a:ext cx="4844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News Cycle"/>
              <a:buChar char="•"/>
              <a:defRPr sz="2400">
                <a:solidFill>
                  <a:schemeClr val="dk1"/>
                </a:solidFill>
                <a:latin typeface="News Cycle"/>
                <a:ea typeface="News Cycle"/>
                <a:cs typeface="News Cycle"/>
                <a:sym typeface="News Cycle"/>
              </a:defRPr>
            </a:lvl1pPr>
            <a:lvl2pPr marL="914400" lvl="1" indent="-381000" rtl="0">
              <a:lnSpc>
                <a:spcPct val="115000"/>
              </a:lnSpc>
              <a:spcBef>
                <a:spcPts val="0"/>
              </a:spcBef>
              <a:spcAft>
                <a:spcPts val="0"/>
              </a:spcAft>
              <a:buClr>
                <a:schemeClr val="dk2"/>
              </a:buClr>
              <a:buSzPts val="2400"/>
              <a:buFont typeface="News Cycle"/>
              <a:buChar char="•"/>
              <a:defRPr sz="2400">
                <a:solidFill>
                  <a:schemeClr val="dk1"/>
                </a:solidFill>
                <a:latin typeface="News Cycle"/>
                <a:ea typeface="News Cycle"/>
                <a:cs typeface="News Cycle"/>
                <a:sym typeface="News Cycle"/>
              </a:defRPr>
            </a:lvl2pPr>
            <a:lvl3pPr marL="1371600" lvl="2" indent="-381000" rtl="0">
              <a:lnSpc>
                <a:spcPct val="115000"/>
              </a:lnSpc>
              <a:spcBef>
                <a:spcPts val="0"/>
              </a:spcBef>
              <a:spcAft>
                <a:spcPts val="0"/>
              </a:spcAft>
              <a:buClr>
                <a:schemeClr val="lt2"/>
              </a:buClr>
              <a:buSzPts val="2400"/>
              <a:buFont typeface="News Cycle"/>
              <a:buChar char="•"/>
              <a:defRPr sz="2400">
                <a:solidFill>
                  <a:schemeClr val="dk1"/>
                </a:solidFill>
                <a:latin typeface="News Cycle"/>
                <a:ea typeface="News Cycle"/>
                <a:cs typeface="News Cycle"/>
                <a:sym typeface="News Cycle"/>
              </a:defRPr>
            </a:lvl3pPr>
            <a:lvl4pPr marL="1828800" lvl="3" indent="-381000" rtl="0">
              <a:lnSpc>
                <a:spcPct val="115000"/>
              </a:lnSpc>
              <a:spcBef>
                <a:spcPts val="0"/>
              </a:spcBef>
              <a:spcAft>
                <a:spcPts val="0"/>
              </a:spcAft>
              <a:buClr>
                <a:schemeClr val="lt2"/>
              </a:buClr>
              <a:buSzPts val="2400"/>
              <a:buFont typeface="News Cycle"/>
              <a:buChar char="•"/>
              <a:defRPr sz="2400">
                <a:solidFill>
                  <a:schemeClr val="dk1"/>
                </a:solidFill>
                <a:latin typeface="News Cycle"/>
                <a:ea typeface="News Cycle"/>
                <a:cs typeface="News Cycle"/>
                <a:sym typeface="News Cycle"/>
              </a:defRPr>
            </a:lvl4pPr>
            <a:lvl5pPr marL="2286000" lvl="4"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5pPr>
            <a:lvl6pPr marL="2743200" lvl="5"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6pPr>
            <a:lvl7pPr marL="3200400" lvl="6"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7pPr>
            <a:lvl8pPr marL="3657600" lvl="7"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8pPr>
            <a:lvl9pPr marL="4114800" lvl="8"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9pPr>
          </a:lstStyle>
          <a:p>
            <a:endParaRPr/>
          </a:p>
        </p:txBody>
      </p:sp>
      <p:sp>
        <p:nvSpPr>
          <p:cNvPr id="8" name="Google Shape;8;p1"/>
          <p:cNvSpPr txBox="1">
            <a:spLocks noGrp="1"/>
          </p:cNvSpPr>
          <p:nvPr>
            <p:ph type="sldNum" idx="12"/>
          </p:nvPr>
        </p:nvSpPr>
        <p:spPr>
          <a:xfrm>
            <a:off x="8603825" y="4730500"/>
            <a:ext cx="349200" cy="279900"/>
          </a:xfrm>
          <a:prstGeom prst="rect">
            <a:avLst/>
          </a:prstGeom>
          <a:noFill/>
          <a:ln>
            <a:noFill/>
          </a:ln>
        </p:spPr>
        <p:txBody>
          <a:bodyPr spcFirstLastPara="1" wrap="square" lIns="0" tIns="0" rIns="0" bIns="0" anchor="ctr" anchorCtr="0">
            <a:noAutofit/>
          </a:bodyPr>
          <a:lstStyle>
            <a:lvl1pPr lvl="0" algn="r" rtl="0">
              <a:buNone/>
              <a:defRPr sz="1300">
                <a:solidFill>
                  <a:schemeClr val="dk2"/>
                </a:solidFill>
                <a:latin typeface="News Cycle"/>
                <a:ea typeface="News Cycle"/>
                <a:cs typeface="News Cycle"/>
                <a:sym typeface="News Cycle"/>
              </a:defRPr>
            </a:lvl1pPr>
            <a:lvl2pPr lvl="1" algn="r" rtl="0">
              <a:buNone/>
              <a:defRPr sz="1300">
                <a:solidFill>
                  <a:schemeClr val="dk2"/>
                </a:solidFill>
                <a:latin typeface="News Cycle"/>
                <a:ea typeface="News Cycle"/>
                <a:cs typeface="News Cycle"/>
                <a:sym typeface="News Cycle"/>
              </a:defRPr>
            </a:lvl2pPr>
            <a:lvl3pPr lvl="2" algn="r" rtl="0">
              <a:buNone/>
              <a:defRPr sz="1300">
                <a:solidFill>
                  <a:schemeClr val="dk2"/>
                </a:solidFill>
                <a:latin typeface="News Cycle"/>
                <a:ea typeface="News Cycle"/>
                <a:cs typeface="News Cycle"/>
                <a:sym typeface="News Cycle"/>
              </a:defRPr>
            </a:lvl3pPr>
            <a:lvl4pPr lvl="3" algn="r" rtl="0">
              <a:buNone/>
              <a:defRPr sz="1300">
                <a:solidFill>
                  <a:schemeClr val="dk2"/>
                </a:solidFill>
                <a:latin typeface="News Cycle"/>
                <a:ea typeface="News Cycle"/>
                <a:cs typeface="News Cycle"/>
                <a:sym typeface="News Cycle"/>
              </a:defRPr>
            </a:lvl4pPr>
            <a:lvl5pPr lvl="4" algn="r" rtl="0">
              <a:buNone/>
              <a:defRPr sz="1300">
                <a:solidFill>
                  <a:schemeClr val="dk2"/>
                </a:solidFill>
                <a:latin typeface="News Cycle"/>
                <a:ea typeface="News Cycle"/>
                <a:cs typeface="News Cycle"/>
                <a:sym typeface="News Cycle"/>
              </a:defRPr>
            </a:lvl5pPr>
            <a:lvl6pPr lvl="5" algn="r" rtl="0">
              <a:buNone/>
              <a:defRPr sz="1300">
                <a:solidFill>
                  <a:schemeClr val="dk2"/>
                </a:solidFill>
                <a:latin typeface="News Cycle"/>
                <a:ea typeface="News Cycle"/>
                <a:cs typeface="News Cycle"/>
                <a:sym typeface="News Cycle"/>
              </a:defRPr>
            </a:lvl6pPr>
            <a:lvl7pPr lvl="6" algn="r" rtl="0">
              <a:buNone/>
              <a:defRPr sz="1300">
                <a:solidFill>
                  <a:schemeClr val="dk2"/>
                </a:solidFill>
                <a:latin typeface="News Cycle"/>
                <a:ea typeface="News Cycle"/>
                <a:cs typeface="News Cycle"/>
                <a:sym typeface="News Cycle"/>
              </a:defRPr>
            </a:lvl7pPr>
            <a:lvl8pPr lvl="7" algn="r" rtl="0">
              <a:buNone/>
              <a:defRPr sz="1300">
                <a:solidFill>
                  <a:schemeClr val="dk2"/>
                </a:solidFill>
                <a:latin typeface="News Cycle"/>
                <a:ea typeface="News Cycle"/>
                <a:cs typeface="News Cycle"/>
                <a:sym typeface="News Cycle"/>
              </a:defRPr>
            </a:lvl8pPr>
            <a:lvl9pPr lvl="8" algn="r" rtl="0">
              <a:buNone/>
              <a:defRPr sz="1300">
                <a:solidFill>
                  <a:schemeClr val="dk2"/>
                </a:solidFill>
                <a:latin typeface="News Cycle"/>
                <a:ea typeface="News Cycle"/>
                <a:cs typeface="News Cycle"/>
                <a:sym typeface="News Cycl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4" r:id="rId2"/>
    <p:sldLayoutId id="2147483667" r:id="rId3"/>
    <p:sldLayoutId id="2147483651" r:id="rId4"/>
    <p:sldLayoutId id="2147483665" r:id="rId5"/>
    <p:sldLayoutId id="2147483661" r:id="rId6"/>
    <p:sldLayoutId id="2147483653" r:id="rId7"/>
    <p:sldLayoutId id="2147483655" r:id="rId8"/>
    <p:sldLayoutId id="2147483666" r:id="rId9"/>
    <p:sldLayoutId id="2147483662" r:id="rId10"/>
    <p:sldLayoutId id="2147483663" r:id="rId11"/>
    <p:sldLayoutId id="2147483657" r:id="rId12"/>
    <p:sldLayoutId id="2147483658" r:id="rId13"/>
    <p:sldLayoutId id="2147483668"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www.ucat.edu.au/about-ucat/universiti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4"/>
          <p:cNvSpPr txBox="1">
            <a:spLocks noGrp="1"/>
          </p:cNvSpPr>
          <p:nvPr>
            <p:ph type="ctrTitle"/>
          </p:nvPr>
        </p:nvSpPr>
        <p:spPr>
          <a:xfrm>
            <a:off x="855300" y="1991825"/>
            <a:ext cx="46458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UCAT </a:t>
            </a:r>
            <a:r>
              <a:rPr lang="en-AU" dirty="0"/>
              <a:t>ANZ </a:t>
            </a:r>
            <a:r>
              <a:rPr lang="en" dirty="0"/>
              <a:t>2022</a:t>
            </a:r>
            <a:endParaRPr dirty="0"/>
          </a:p>
        </p:txBody>
      </p:sp>
      <p:sp>
        <p:nvSpPr>
          <p:cNvPr id="4" name="Google Shape;134;p17"/>
          <p:cNvSpPr txBox="1">
            <a:spLocks/>
          </p:cNvSpPr>
          <p:nvPr/>
        </p:nvSpPr>
        <p:spPr>
          <a:xfrm>
            <a:off x="855300" y="2976425"/>
            <a:ext cx="4775400" cy="350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200" dirty="0">
                <a:solidFill>
                  <a:schemeClr val="bg1">
                    <a:lumMod val="85000"/>
                  </a:schemeClr>
                </a:solidFill>
                <a:latin typeface="News Cycle" panose="020B0604020202020204" charset="2"/>
              </a:rPr>
              <a:t>University Clinical Aptitude Test</a:t>
            </a:r>
          </a:p>
          <a:p>
            <a:endParaRPr lang="en-GB" sz="2200" dirty="0">
              <a:solidFill>
                <a:schemeClr val="bg1">
                  <a:lumMod val="85000"/>
                </a:schemeClr>
              </a:solidFill>
              <a:latin typeface="News Cycle" panose="020B0604020202020204" charset="2"/>
            </a:endParaRPr>
          </a:p>
        </p:txBody>
      </p:sp>
      <p:sp>
        <p:nvSpPr>
          <p:cNvPr id="6" name="Google Shape;134;p17"/>
          <p:cNvSpPr txBox="1">
            <a:spLocks/>
          </p:cNvSpPr>
          <p:nvPr/>
        </p:nvSpPr>
        <p:spPr>
          <a:xfrm>
            <a:off x="855300" y="3326825"/>
            <a:ext cx="2307000" cy="350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200" dirty="0">
                <a:solidFill>
                  <a:srgbClr val="38364D"/>
                </a:solidFill>
                <a:latin typeface="News Cycle" panose="020B0604020202020204" charset="2"/>
              </a:rPr>
              <a:t>www.ucat.edu.au</a:t>
            </a:r>
          </a:p>
          <a:p>
            <a:endParaRPr lang="en-GB" sz="2200" dirty="0">
              <a:solidFill>
                <a:schemeClr val="bg1">
                  <a:lumMod val="85000"/>
                </a:schemeClr>
              </a:solidFill>
              <a:latin typeface="News Cycle" panose="020B0604020202020204" charset="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 name="Title 1"/>
          <p:cNvSpPr>
            <a:spLocks noGrp="1"/>
          </p:cNvSpPr>
          <p:nvPr>
            <p:ph type="title" idx="4294967295"/>
          </p:nvPr>
        </p:nvSpPr>
        <p:spPr>
          <a:xfrm>
            <a:off x="588335" y="361950"/>
            <a:ext cx="6014078" cy="749300"/>
          </a:xfrm>
        </p:spPr>
        <p:txBody>
          <a:bodyPr/>
          <a:lstStyle/>
          <a:p>
            <a:r>
              <a:rPr lang="en-GB" dirty="0"/>
              <a:t>Access Arrangements</a:t>
            </a:r>
          </a:p>
        </p:txBody>
      </p:sp>
      <p:sp>
        <p:nvSpPr>
          <p:cNvPr id="8" name="Google Shape;147;p19"/>
          <p:cNvSpPr txBox="1">
            <a:spLocks/>
          </p:cNvSpPr>
          <p:nvPr/>
        </p:nvSpPr>
        <p:spPr>
          <a:xfrm>
            <a:off x="873944" y="955430"/>
            <a:ext cx="6919404" cy="382611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If you are entitled to extra time or rest breaks for exams at school/college/university based upon a medical diagnosis or psychologist’s report we offer versions of the test which should meet your needs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Applications for access arrangements (with supporting evidence)              must be approved by the UCAT ANZ Office and are </a:t>
            </a:r>
            <a:r>
              <a:rPr lang="en-GB" sz="1800" b="1" dirty="0">
                <a:solidFill>
                  <a:srgbClr val="38364D"/>
                </a:solidFill>
                <a:latin typeface="News Cycle"/>
                <a:sym typeface="News Cycle"/>
              </a:rPr>
              <a:t>accepted until 17 May 2022</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Likely to relate to dyslexia, specific learning difficulties etc. but may apply to a range of other medical conditions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Access Arrangements page of our website details the different accommodations we can support  - please check to see what is available</a:t>
            </a:r>
          </a:p>
        </p:txBody>
      </p:sp>
    </p:spTree>
    <p:extLst>
      <p:ext uri="{BB962C8B-B14F-4D97-AF65-F5344CB8AC3E}">
        <p14:creationId xmlns:p14="http://schemas.microsoft.com/office/powerpoint/2010/main" val="3140269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007892-82F6-4C3E-8DF7-6B9A92E493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Title 2">
            <a:extLst>
              <a:ext uri="{FF2B5EF4-FFF2-40B4-BE49-F238E27FC236}">
                <a16:creationId xmlns:a16="http://schemas.microsoft.com/office/drawing/2014/main" id="{ADED6586-7723-4F19-A0BF-5385F56BBEA2}"/>
              </a:ext>
            </a:extLst>
          </p:cNvPr>
          <p:cNvSpPr>
            <a:spLocks noGrp="1"/>
          </p:cNvSpPr>
          <p:nvPr>
            <p:ph type="title"/>
          </p:nvPr>
        </p:nvSpPr>
        <p:spPr/>
        <p:txBody>
          <a:bodyPr/>
          <a:lstStyle/>
          <a:p>
            <a:r>
              <a:rPr lang="en-AU" dirty="0"/>
              <a:t>Concession Fee</a:t>
            </a:r>
          </a:p>
        </p:txBody>
      </p:sp>
      <p:sp>
        <p:nvSpPr>
          <p:cNvPr id="4" name="Text Placeholder 3">
            <a:extLst>
              <a:ext uri="{FF2B5EF4-FFF2-40B4-BE49-F238E27FC236}">
                <a16:creationId xmlns:a16="http://schemas.microsoft.com/office/drawing/2014/main" id="{7510F58A-C304-4E1A-B170-ED36C6F8520C}"/>
              </a:ext>
            </a:extLst>
          </p:cNvPr>
          <p:cNvSpPr>
            <a:spLocks noGrp="1"/>
          </p:cNvSpPr>
          <p:nvPr>
            <p:ph type="body" idx="1"/>
          </p:nvPr>
        </p:nvSpPr>
        <p:spPr>
          <a:xfrm>
            <a:off x="855299" y="1261681"/>
            <a:ext cx="6750523" cy="3026784"/>
          </a:xfrm>
        </p:spPr>
        <p:txBody>
          <a:bodyPr>
            <a:normAutofit/>
          </a:bodyPr>
          <a:lstStyle/>
          <a:p>
            <a:r>
              <a:rPr lang="en-US" sz="1800" dirty="0"/>
              <a:t>Candidates who are named on a </a:t>
            </a:r>
            <a:r>
              <a:rPr lang="en-US" sz="1800" b="1" dirty="0">
                <a:solidFill>
                  <a:srgbClr val="FF0000"/>
                </a:solidFill>
              </a:rPr>
              <a:t>current Australian</a:t>
            </a:r>
            <a:r>
              <a:rPr lang="en-US" sz="1800" dirty="0">
                <a:solidFill>
                  <a:srgbClr val="FF0000"/>
                </a:solidFill>
              </a:rPr>
              <a:t> Health Care Card (HCC) or Pensioner Concession Card (PCC) </a:t>
            </a:r>
            <a:r>
              <a:rPr lang="en-US" sz="1800" dirty="0"/>
              <a:t>are eligible for a reduced test fee </a:t>
            </a:r>
          </a:p>
          <a:p>
            <a:r>
              <a:rPr lang="en-US" sz="1800" dirty="0"/>
              <a:t>The concession fee is not available to candidates sitting the test outside Australia</a:t>
            </a:r>
          </a:p>
          <a:p>
            <a:r>
              <a:rPr lang="en-US" sz="1800" dirty="0"/>
              <a:t>You will need to provide evidence to be eligible for this reduced fee</a:t>
            </a:r>
          </a:p>
          <a:p>
            <a:r>
              <a:rPr lang="en-US" sz="1800" dirty="0"/>
              <a:t>Full details on the Concession Scheme, including eligibility criteria and how to apply, are on our website</a:t>
            </a:r>
          </a:p>
        </p:txBody>
      </p:sp>
    </p:spTree>
    <p:extLst>
      <p:ext uri="{BB962C8B-B14F-4D97-AF65-F5344CB8AC3E}">
        <p14:creationId xmlns:p14="http://schemas.microsoft.com/office/powerpoint/2010/main" val="202627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855300" y="319916"/>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Test Format (UCAT </a:t>
            </a:r>
            <a:r>
              <a:rPr lang="en-AU" dirty="0"/>
              <a:t>ANZ</a:t>
            </a:r>
            <a:r>
              <a:rPr lang="en" dirty="0"/>
              <a:t>)</a:t>
            </a:r>
            <a:endParaRPr dirty="0"/>
          </a:p>
        </p:txBody>
      </p:sp>
      <p:graphicFrame>
        <p:nvGraphicFramePr>
          <p:cNvPr id="224" name="Google Shape;224;p26"/>
          <p:cNvGraphicFramePr/>
          <p:nvPr>
            <p:extLst>
              <p:ext uri="{D42A27DB-BD31-4B8C-83A1-F6EECF244321}">
                <p14:modId xmlns:p14="http://schemas.microsoft.com/office/powerpoint/2010/main" val="2632449412"/>
              </p:ext>
            </p:extLst>
          </p:nvPr>
        </p:nvGraphicFramePr>
        <p:xfrm>
          <a:off x="855298" y="1214278"/>
          <a:ext cx="5184000" cy="3276720"/>
        </p:xfrm>
        <a:graphic>
          <a:graphicData uri="http://schemas.openxmlformats.org/drawingml/2006/table">
            <a:tbl>
              <a:tblPr firstRow="1">
                <a:tableStyleId>{0E3FDE45-AF77-4B5C-9715-49D594BDF05E}</a:tableStyleId>
              </a:tblPr>
              <a:tblGrid>
                <a:gridCol w="234000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3"/>
                    </a:ext>
                  </a:extLst>
                </a:gridCol>
                <a:gridCol w="1548000">
                  <a:extLst>
                    <a:ext uri="{9D8B030D-6E8A-4147-A177-3AD203B41FA5}">
                      <a16:colId xmlns:a16="http://schemas.microsoft.com/office/drawing/2014/main" val="1775412476"/>
                    </a:ext>
                  </a:extLst>
                </a:gridCol>
              </a:tblGrid>
              <a:tr h="576000">
                <a:tc>
                  <a:txBody>
                    <a:bodyPr/>
                    <a:lstStyle/>
                    <a:p>
                      <a:pPr algn="ctr">
                        <a:spcAft>
                          <a:spcPts val="0"/>
                        </a:spcAft>
                      </a:pPr>
                      <a:r>
                        <a:rPr lang="en-GB" sz="1600" dirty="0">
                          <a:ln>
                            <a:noFill/>
                          </a:ln>
                          <a:effectLst/>
                        </a:rPr>
                        <a:t>Subtest</a:t>
                      </a:r>
                      <a:endParaRPr lang="en-GB" sz="1600" b="1" dirty="0">
                        <a:ln>
                          <a:noFill/>
                        </a:ln>
                        <a:solidFill>
                          <a:schemeClr val="tx1"/>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effectLst/>
                        </a:rPr>
                        <a:t>Questions</a:t>
                      </a:r>
                      <a:endParaRPr lang="en-GB" sz="1600" b="1" dirty="0">
                        <a:solidFill>
                          <a:schemeClr val="tx1"/>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Bef>
                          <a:spcPts val="0"/>
                        </a:spcBef>
                        <a:spcAft>
                          <a:spcPts val="0"/>
                        </a:spcAft>
                      </a:pPr>
                      <a:r>
                        <a:rPr lang="en-GB" sz="1600" dirty="0">
                          <a:effectLst/>
                        </a:rPr>
                        <a:t>Timing</a:t>
                      </a:r>
                      <a:endParaRPr lang="en-GB" sz="1600" b="1" dirty="0">
                        <a:solidFill>
                          <a:schemeClr val="tx1"/>
                        </a:solidFill>
                        <a:effectLst/>
                        <a:latin typeface="News Cycle" panose="020B0604020202020204" charset="2"/>
                      </a:endParaRPr>
                    </a:p>
                  </a:txBody>
                  <a:tcPr marL="51337" marR="51337" marT="8462" marB="0" anchor="ctr">
                    <a:solidFill>
                      <a:schemeClr val="tx2"/>
                    </a:solidFill>
                  </a:tcPr>
                </a:tc>
                <a:extLst>
                  <a:ext uri="{0D108BD9-81ED-4DB2-BD59-A6C34878D82A}">
                    <a16:rowId xmlns:a16="http://schemas.microsoft.com/office/drawing/2014/main" val="10001"/>
                  </a:ext>
                </a:extLst>
              </a:tr>
              <a:tr h="360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Verbal reasoning</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44</a:t>
                      </a:r>
                      <a:endParaRPr lang="en-GB" sz="1600" b="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22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10002"/>
                  </a:ext>
                </a:extLst>
              </a:tr>
              <a:tr h="360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Decision making </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29</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32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10003"/>
                  </a:ext>
                </a:extLst>
              </a:tr>
              <a:tr h="576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Quantitative reasoning</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36</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25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763173491"/>
                  </a:ext>
                </a:extLst>
              </a:tr>
              <a:tr h="360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Abstract reasoning</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55</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14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3744728381"/>
                  </a:ext>
                </a:extLst>
              </a:tr>
              <a:tr h="576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Situational judgement</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69</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27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2811466146"/>
                  </a:ext>
                </a:extLst>
              </a:tr>
              <a:tr h="360000">
                <a:tc>
                  <a:txBody>
                    <a:bodyPr/>
                    <a:lstStyle/>
                    <a:p>
                      <a:pPr>
                        <a:lnSpc>
                          <a:spcPts val="1350"/>
                        </a:lnSpc>
                        <a:spcAft>
                          <a:spcPts val="0"/>
                        </a:spcAft>
                      </a:pPr>
                      <a:r>
                        <a:rPr lang="en-GB" sz="1600" dirty="0">
                          <a:solidFill>
                            <a:srgbClr val="5D6F77"/>
                          </a:solidFill>
                          <a:effectLst/>
                          <a:latin typeface="News Cycle" panose="020B0604020202020204" charset="2"/>
                        </a:rPr>
                        <a:t>Total Time</a:t>
                      </a:r>
                      <a:endParaRPr lang="en-GB" sz="1600" b="1" dirty="0">
                        <a:solidFill>
                          <a:srgbClr val="5D6F77"/>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120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3316634855"/>
                  </a:ext>
                </a:extLst>
              </a:tr>
            </a:tbl>
          </a:graphicData>
        </a:graphic>
      </p:graphicFrame>
      <p:sp>
        <p:nvSpPr>
          <p:cNvPr id="2" name="TextBox 1"/>
          <p:cNvSpPr txBox="1"/>
          <p:nvPr/>
        </p:nvSpPr>
        <p:spPr>
          <a:xfrm>
            <a:off x="855298" y="4599695"/>
            <a:ext cx="4698008" cy="261610"/>
          </a:xfrm>
          <a:prstGeom prst="rect">
            <a:avLst/>
          </a:prstGeom>
          <a:noFill/>
        </p:spPr>
        <p:txBody>
          <a:bodyPr wrap="square" rtlCol="0">
            <a:spAutoFit/>
          </a:bodyPr>
          <a:lstStyle/>
          <a:p>
            <a:r>
              <a:rPr lang="en-GB" sz="1100" dirty="0">
                <a:latin typeface="News Cycle" panose="020B0604020202020204" charset="2"/>
              </a:rPr>
              <a:t>*Timings include 1 min of instruction before each subtest</a:t>
            </a:r>
          </a:p>
        </p:txBody>
      </p:sp>
    </p:spTree>
    <p:extLst>
      <p:ext uri="{BB962C8B-B14F-4D97-AF65-F5344CB8AC3E}">
        <p14:creationId xmlns:p14="http://schemas.microsoft.com/office/powerpoint/2010/main" val="72489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21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1"/>
                </a:solidFill>
              </a:rPr>
              <a:t>11 passages</a:t>
            </a:r>
            <a:endParaRPr sz="20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44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 name="Group 4"/>
          <p:cNvGrpSpPr/>
          <p:nvPr/>
        </p:nvGrpSpPr>
        <p:grpSpPr>
          <a:xfrm flipH="1">
            <a:off x="8506768" y="3574800"/>
            <a:ext cx="749400" cy="749400"/>
            <a:chOff x="-112168" y="3502050"/>
            <a:chExt cx="749400" cy="749400"/>
          </a:xfrm>
        </p:grpSpPr>
        <p:sp>
          <p:nvSpPr>
            <p:cNvPr id="263" name="Google Shape;263;p29"/>
            <p:cNvSpPr/>
            <p:nvPr/>
          </p:nvSpPr>
          <p:spPr>
            <a:xfrm rot="10800000">
              <a:off x="-112168" y="350205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661;p41"/>
            <p:cNvGrpSpPr/>
            <p:nvPr/>
          </p:nvGrpSpPr>
          <p:grpSpPr>
            <a:xfrm>
              <a:off x="96627" y="3727684"/>
              <a:ext cx="358351" cy="298118"/>
              <a:chOff x="1926350" y="995225"/>
              <a:chExt cx="428650" cy="356600"/>
            </a:xfrm>
            <a:solidFill>
              <a:schemeClr val="bg1"/>
            </a:solidFill>
          </p:grpSpPr>
          <p:sp>
            <p:nvSpPr>
              <p:cNvPr id="34" name="Google Shape;662;p41"/>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 name="Google Shape;663;p41"/>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 name="Google Shape;664;p41"/>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665;p41"/>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Verbal Reasoning</a:t>
            </a:r>
            <a:endParaRPr lang="en-GB" dirty="0"/>
          </a:p>
        </p:txBody>
      </p:sp>
      <p:sp>
        <p:nvSpPr>
          <p:cNvPr id="42" name="Google Shape;147;p19"/>
          <p:cNvSpPr txBox="1">
            <a:spLocks/>
          </p:cNvSpPr>
          <p:nvPr/>
        </p:nvSpPr>
        <p:spPr>
          <a:xfrm>
            <a:off x="850605" y="1111375"/>
            <a:ext cx="6263874"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assesses your ability to read and think carefully about information presented in passages and to determine whether           specific conclusions can be drawn from information presented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are not expected to use prior knowledge to answer the questions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Some questions assess critical reasoning skills, requiring candidates to make inferences and draw conclusions from information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For other questions you decide whether the statement provided follows logically from the information in the passage</a:t>
            </a:r>
          </a:p>
        </p:txBody>
      </p:sp>
    </p:spTree>
    <p:extLst>
      <p:ext uri="{BB962C8B-B14F-4D97-AF65-F5344CB8AC3E}">
        <p14:creationId xmlns:p14="http://schemas.microsoft.com/office/powerpoint/2010/main" val="268959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65083"/>
            <a:ext cx="9144000" cy="4733451"/>
          </a:xfrm>
          <a:prstGeom prst="rect">
            <a:avLst/>
          </a:prstGeom>
        </p:spPr>
      </p:pic>
    </p:spTree>
    <p:extLst>
      <p:ext uri="{BB962C8B-B14F-4D97-AF65-F5344CB8AC3E}">
        <p14:creationId xmlns:p14="http://schemas.microsoft.com/office/powerpoint/2010/main" val="2656641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31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GB" sz="1800" dirty="0">
                <a:solidFill>
                  <a:schemeClr val="accent1"/>
                </a:solidFill>
              </a:rPr>
              <a:t>A</a:t>
            </a:r>
            <a:r>
              <a:rPr lang="en" sz="1800" dirty="0">
                <a:solidFill>
                  <a:schemeClr val="accent1"/>
                </a:solidFill>
              </a:rPr>
              <a:t>ssociated with diagrams, text, charts or graphs</a:t>
            </a:r>
            <a:endParaRPr sz="18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29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Decision Making</a:t>
            </a:r>
            <a:endParaRPr lang="en-GB" dirty="0"/>
          </a:p>
        </p:txBody>
      </p:sp>
      <p:sp>
        <p:nvSpPr>
          <p:cNvPr id="42" name="Google Shape;147;p19"/>
          <p:cNvSpPr txBox="1">
            <a:spLocks/>
          </p:cNvSpPr>
          <p:nvPr/>
        </p:nvSpPr>
        <p:spPr>
          <a:xfrm>
            <a:off x="850605" y="1111375"/>
            <a:ext cx="4972679"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This subtest assesses the ability to apply logic to reach a decision or conclusion, evaluate arguments and analyse statistical information</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There are a number of different question types including logical puzzles, syllogisms and Venn diagrams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All questions are standalone and do not share data</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can make notes using a whiteboard / marker pen</a:t>
            </a:r>
          </a:p>
        </p:txBody>
      </p:sp>
      <p:grpSp>
        <p:nvGrpSpPr>
          <p:cNvPr id="38" name="Group 37"/>
          <p:cNvGrpSpPr/>
          <p:nvPr/>
        </p:nvGrpSpPr>
        <p:grpSpPr>
          <a:xfrm>
            <a:off x="8507245" y="2260347"/>
            <a:ext cx="749400" cy="749400"/>
            <a:chOff x="8507245" y="2260347"/>
            <a:chExt cx="749400" cy="749400"/>
          </a:xfrm>
        </p:grpSpPr>
        <p:sp>
          <p:nvSpPr>
            <p:cNvPr id="39"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92;p40"/>
            <p:cNvGrpSpPr/>
            <p:nvPr/>
          </p:nvGrpSpPr>
          <p:grpSpPr>
            <a:xfrm>
              <a:off x="8722702" y="2442116"/>
              <a:ext cx="301190" cy="367475"/>
              <a:chOff x="1437317" y="3004378"/>
              <a:chExt cx="304800" cy="457200"/>
            </a:xfrm>
            <a:solidFill>
              <a:schemeClr val="bg1"/>
            </a:solidFill>
          </p:grpSpPr>
          <p:sp>
            <p:nvSpPr>
              <p:cNvPr id="43"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6" name="Google Shape;786;p41"/>
          <p:cNvGrpSpPr/>
          <p:nvPr/>
        </p:nvGrpSpPr>
        <p:grpSpPr>
          <a:xfrm>
            <a:off x="8701993" y="3791415"/>
            <a:ext cx="363585" cy="296934"/>
            <a:chOff x="3936375" y="3703750"/>
            <a:chExt cx="453050" cy="332175"/>
          </a:xfrm>
          <a:solidFill>
            <a:schemeClr val="bg1"/>
          </a:solidFill>
        </p:grpSpPr>
        <p:sp>
          <p:nvSpPr>
            <p:cNvPr id="47" name="Google Shape;787;p41"/>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 name="Google Shape;788;p41"/>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9" name="Google Shape;789;p41"/>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 name="Google Shape;790;p41"/>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 name="Google Shape;791;p41"/>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14470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3"/>
          <a:stretch>
            <a:fillRect/>
          </a:stretch>
        </p:blipFill>
        <p:spPr>
          <a:xfrm>
            <a:off x="0" y="268467"/>
            <a:ext cx="9144000" cy="4726360"/>
          </a:xfrm>
          <a:prstGeom prst="rect">
            <a:avLst/>
          </a:prstGeom>
        </p:spPr>
      </p:pic>
    </p:spTree>
    <p:extLst>
      <p:ext uri="{BB962C8B-B14F-4D97-AF65-F5344CB8AC3E}">
        <p14:creationId xmlns:p14="http://schemas.microsoft.com/office/powerpoint/2010/main" val="3701676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24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GB" sz="1800" dirty="0">
                <a:solidFill>
                  <a:schemeClr val="accent1"/>
                </a:solidFill>
              </a:rPr>
              <a:t>A</a:t>
            </a:r>
            <a:r>
              <a:rPr lang="en" sz="1800" dirty="0">
                <a:solidFill>
                  <a:schemeClr val="accent1"/>
                </a:solidFill>
              </a:rPr>
              <a:t>ssociated with tables, charts and/or graphs</a:t>
            </a:r>
            <a:endParaRPr sz="18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36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Quantitative Reasoning</a:t>
            </a:r>
            <a:endParaRPr lang="en-GB" dirty="0"/>
          </a:p>
        </p:txBody>
      </p:sp>
      <p:sp>
        <p:nvSpPr>
          <p:cNvPr id="42" name="Google Shape;147;p19"/>
          <p:cNvSpPr txBox="1">
            <a:spLocks/>
          </p:cNvSpPr>
          <p:nvPr/>
        </p:nvSpPr>
        <p:spPr>
          <a:xfrm>
            <a:off x="850606" y="1111375"/>
            <a:ext cx="4780174"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This subtest assesses your ability to use numerical skills to solve problems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It assumes familiarity with numbers, e.g. ratios, percentages, averages, fractions, etc.</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A basic calculator is available for use in this section</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can make notes using a whiteboard / marker pen</a:t>
            </a:r>
          </a:p>
        </p:txBody>
      </p:sp>
      <p:grpSp>
        <p:nvGrpSpPr>
          <p:cNvPr id="38" name="Group 37"/>
          <p:cNvGrpSpPr/>
          <p:nvPr/>
        </p:nvGrpSpPr>
        <p:grpSpPr>
          <a:xfrm>
            <a:off x="8507245" y="2260347"/>
            <a:ext cx="749400" cy="749400"/>
            <a:chOff x="8507245" y="2260347"/>
            <a:chExt cx="749400" cy="749400"/>
          </a:xfrm>
        </p:grpSpPr>
        <p:sp>
          <p:nvSpPr>
            <p:cNvPr id="39"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92;p40"/>
            <p:cNvGrpSpPr/>
            <p:nvPr/>
          </p:nvGrpSpPr>
          <p:grpSpPr>
            <a:xfrm>
              <a:off x="8722702" y="2442116"/>
              <a:ext cx="301190" cy="367475"/>
              <a:chOff x="1437317" y="3004378"/>
              <a:chExt cx="304800" cy="457200"/>
            </a:xfrm>
            <a:solidFill>
              <a:schemeClr val="bg1"/>
            </a:solidFill>
          </p:grpSpPr>
          <p:sp>
            <p:nvSpPr>
              <p:cNvPr id="43"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 name="Group 1"/>
          <p:cNvGrpSpPr/>
          <p:nvPr/>
        </p:nvGrpSpPr>
        <p:grpSpPr>
          <a:xfrm>
            <a:off x="8506768" y="3574800"/>
            <a:ext cx="749400" cy="749400"/>
            <a:chOff x="8506768" y="3574800"/>
            <a:chExt cx="749400" cy="749400"/>
          </a:xfrm>
        </p:grpSpPr>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782;p41"/>
            <p:cNvGrpSpPr/>
            <p:nvPr/>
          </p:nvGrpSpPr>
          <p:grpSpPr>
            <a:xfrm>
              <a:off x="8733266" y="3780022"/>
              <a:ext cx="324661" cy="338956"/>
              <a:chOff x="3294650" y="3652450"/>
              <a:chExt cx="388350" cy="405450"/>
            </a:xfrm>
            <a:solidFill>
              <a:schemeClr val="bg1"/>
            </a:solidFill>
          </p:grpSpPr>
          <p:sp>
            <p:nvSpPr>
              <p:cNvPr id="30" name="Google Shape;783;p41"/>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 name="Google Shape;784;p41"/>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785;p41"/>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Tree>
    <p:extLst>
      <p:ext uri="{BB962C8B-B14F-4D97-AF65-F5344CB8AC3E}">
        <p14:creationId xmlns:p14="http://schemas.microsoft.com/office/powerpoint/2010/main" val="2574319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59138"/>
            <a:ext cx="9144000" cy="4740790"/>
          </a:xfrm>
          <a:prstGeom prst="rect">
            <a:avLst/>
          </a:prstGeom>
        </p:spPr>
      </p:pic>
    </p:spTree>
    <p:extLst>
      <p:ext uri="{BB962C8B-B14F-4D97-AF65-F5344CB8AC3E}">
        <p14:creationId xmlns:p14="http://schemas.microsoft.com/office/powerpoint/2010/main" val="2004874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13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algn="r"/>
            <a:r>
              <a:rPr lang="en-GB" sz="2000" dirty="0">
                <a:solidFill>
                  <a:schemeClr val="accent1"/>
                </a:solidFill>
              </a:rPr>
              <a:t>Associated with numerous sets of shapes</a:t>
            </a:r>
            <a:br>
              <a:rPr lang="en-GB" sz="2000" dirty="0">
                <a:solidFill>
                  <a:schemeClr val="accent1"/>
                </a:solidFill>
              </a:rPr>
            </a:br>
            <a:endParaRPr sz="20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55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Abstract Reasoning</a:t>
            </a:r>
            <a:endParaRPr lang="en-GB" dirty="0"/>
          </a:p>
        </p:txBody>
      </p:sp>
      <p:sp>
        <p:nvSpPr>
          <p:cNvPr id="42" name="Google Shape;147;p19"/>
          <p:cNvSpPr txBox="1">
            <a:spLocks/>
          </p:cNvSpPr>
          <p:nvPr/>
        </p:nvSpPr>
        <p:spPr>
          <a:xfrm>
            <a:off x="850605" y="1111375"/>
            <a:ext cx="4792206"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assesses your ability to identify patterns amongst abstract shapes where irrelevant and distracting material may lead to incorrect conclusions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therefore measures your ability to change track, critically evaluate and generate hypotheses and requires you to query judgements as you go along</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There are 4 different questions types in this test</a:t>
            </a:r>
          </a:p>
        </p:txBody>
      </p:sp>
      <p:grpSp>
        <p:nvGrpSpPr>
          <p:cNvPr id="2" name="Group 1"/>
          <p:cNvGrpSpPr/>
          <p:nvPr/>
        </p:nvGrpSpPr>
        <p:grpSpPr>
          <a:xfrm>
            <a:off x="8506768" y="3574800"/>
            <a:ext cx="749400" cy="749400"/>
            <a:chOff x="8506768" y="3574800"/>
            <a:chExt cx="749400" cy="749400"/>
          </a:xfrm>
        </p:grpSpPr>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184;p42"/>
            <p:cNvGrpSpPr/>
            <p:nvPr/>
          </p:nvGrpSpPr>
          <p:grpSpPr>
            <a:xfrm>
              <a:off x="8700400" y="3780264"/>
              <a:ext cx="333463" cy="333608"/>
              <a:chOff x="557511" y="3214925"/>
              <a:chExt cx="719836" cy="720150"/>
            </a:xfrm>
          </p:grpSpPr>
          <p:sp>
            <p:nvSpPr>
              <p:cNvPr id="39" name="Google Shape;1185;p42"/>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bg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0" name="Google Shape;1186;p42"/>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tx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3" name="Google Shape;1187;p42"/>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tx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4" name="Google Shape;1188;p42"/>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bg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94037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855300" y="343286"/>
            <a:ext cx="6602100" cy="749400"/>
          </a:xfrm>
          <a:prstGeom prst="rect">
            <a:avLst/>
          </a:prstGeom>
        </p:spPr>
        <p:txBody>
          <a:bodyPr spcFirstLastPara="1" wrap="square" lIns="0" tIns="0" rIns="0" bIns="0" anchor="ctr" anchorCtr="0">
            <a:noAutofit/>
          </a:bodyPr>
          <a:lstStyle/>
          <a:p>
            <a:pPr lvl="0"/>
            <a:r>
              <a:rPr lang="en-GB" dirty="0"/>
              <a:t>UCAT ANZ 2022 Overview…</a:t>
            </a:r>
            <a:endParaRPr dirty="0"/>
          </a:p>
        </p:txBody>
      </p:sp>
      <p:sp>
        <p:nvSpPr>
          <p:cNvPr id="147" name="Google Shape;147;p19"/>
          <p:cNvSpPr txBox="1">
            <a:spLocks noGrp="1"/>
          </p:cNvSpPr>
          <p:nvPr>
            <p:ph type="body" idx="1"/>
          </p:nvPr>
        </p:nvSpPr>
        <p:spPr>
          <a:xfrm>
            <a:off x="855300" y="1079586"/>
            <a:ext cx="4796200" cy="3866376"/>
          </a:xfrm>
          <a:prstGeom prst="rect">
            <a:avLst/>
          </a:prstGeom>
        </p:spPr>
        <p:txBody>
          <a:bodyPr spcFirstLastPara="1" wrap="square" lIns="0" tIns="0" rIns="0" bIns="0" anchor="t" anchorCtr="0">
            <a:noAutofit/>
          </a:bodyPr>
          <a:lstStyle/>
          <a:p>
            <a:r>
              <a:rPr lang="en-GB" sz="2000" dirty="0"/>
              <a:t>What is the UCAT ANZ and who uses it?</a:t>
            </a:r>
          </a:p>
          <a:p>
            <a:r>
              <a:rPr lang="en-GB" sz="2000" dirty="0"/>
              <a:t>Eligibility</a:t>
            </a:r>
          </a:p>
          <a:p>
            <a:r>
              <a:rPr lang="en-GB" sz="2000" dirty="0"/>
              <a:t>Key Dates, Registration and Booking</a:t>
            </a:r>
            <a:endParaRPr lang="en-GB" sz="2000" dirty="0">
              <a:cs typeface="Calibri"/>
            </a:endParaRPr>
          </a:p>
          <a:p>
            <a:r>
              <a:rPr lang="en-GB" sz="2000" dirty="0"/>
              <a:t>Fees and Concessions</a:t>
            </a:r>
          </a:p>
          <a:p>
            <a:r>
              <a:rPr lang="en-GB" sz="2000" dirty="0">
                <a:cs typeface="Calibri"/>
              </a:rPr>
              <a:t>Access Arrangements</a:t>
            </a:r>
          </a:p>
          <a:p>
            <a:r>
              <a:rPr lang="en-GB" sz="2000" dirty="0"/>
              <a:t>Test Format and Scoring</a:t>
            </a:r>
          </a:p>
          <a:p>
            <a:r>
              <a:rPr lang="en-GB" sz="2000" dirty="0"/>
              <a:t>How should I prepare for the test?</a:t>
            </a:r>
            <a:endParaRPr lang="en-GB" sz="2000" dirty="0">
              <a:cs typeface="Calibri"/>
            </a:endParaRPr>
          </a:p>
          <a:p>
            <a:r>
              <a:rPr lang="en-GB" sz="2000" dirty="0"/>
              <a:t>Test Day</a:t>
            </a:r>
          </a:p>
          <a:p>
            <a:r>
              <a:rPr lang="en-GB" sz="2000" dirty="0"/>
              <a:t>Results</a:t>
            </a:r>
            <a:endParaRPr lang="en-GB" sz="2000" dirty="0">
              <a:cs typeface="Calibri"/>
            </a:endParaRPr>
          </a:p>
        </p:txBody>
      </p:sp>
    </p:spTree>
    <p:extLst>
      <p:ext uri="{BB962C8B-B14F-4D97-AF65-F5344CB8AC3E}">
        <p14:creationId xmlns:p14="http://schemas.microsoft.com/office/powerpoint/2010/main" val="42548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77987"/>
            <a:ext cx="9144000" cy="4714761"/>
          </a:xfrm>
          <a:prstGeom prst="rect">
            <a:avLst/>
          </a:prstGeom>
        </p:spPr>
      </p:pic>
    </p:spTree>
    <p:extLst>
      <p:ext uri="{BB962C8B-B14F-4D97-AF65-F5344CB8AC3E}">
        <p14:creationId xmlns:p14="http://schemas.microsoft.com/office/powerpoint/2010/main" val="3495195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26 minutes</a:t>
            </a:r>
            <a:endParaRPr sz="2000" dirty="0">
              <a:solidFill>
                <a:srgbClr val="AB1638"/>
              </a:solidFill>
            </a:endParaRPr>
          </a:p>
        </p:txBody>
      </p:sp>
      <p:sp>
        <p:nvSpPr>
          <p:cNvPr id="256" name="Google Shape;256;p29"/>
          <p:cNvSpPr txBox="1">
            <a:spLocks noGrp="1"/>
          </p:cNvSpPr>
          <p:nvPr>
            <p:ph type="ctrTitle" idx="4294967295"/>
          </p:nvPr>
        </p:nvSpPr>
        <p:spPr>
          <a:xfrm>
            <a:off x="6304547" y="3533187"/>
            <a:ext cx="2054752"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1"/>
                </a:solidFill>
              </a:rPr>
              <a:t>22 scenarios </a:t>
            </a:r>
            <a:br>
              <a:rPr lang="en" sz="2000" dirty="0">
                <a:solidFill>
                  <a:schemeClr val="accent1"/>
                </a:solidFill>
              </a:rPr>
            </a:br>
            <a:r>
              <a:rPr lang="en" sz="2000" dirty="0">
                <a:solidFill>
                  <a:schemeClr val="accent1"/>
                </a:solidFill>
              </a:rPr>
              <a:t>(with up to 6 associated questions)</a:t>
            </a:r>
            <a:endParaRPr sz="20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69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Situational Judgement</a:t>
            </a:r>
            <a:endParaRPr lang="en-GB" dirty="0"/>
          </a:p>
        </p:txBody>
      </p:sp>
      <p:sp>
        <p:nvSpPr>
          <p:cNvPr id="42" name="Google Shape;147;p19"/>
          <p:cNvSpPr txBox="1">
            <a:spLocks/>
          </p:cNvSpPr>
          <p:nvPr/>
        </p:nvSpPr>
        <p:spPr>
          <a:xfrm>
            <a:off x="850605" y="1111375"/>
            <a:ext cx="4852363"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measures your capacity to understand real world situations and to identify critical factors and appropriate behaviour in dealing with them</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It assesses the key traits of integrity, perspective taking and team involvement, resilience and adaptability</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SJTs are used widely in medical selection, including selection of Foundation Doctors, GPs and other medical specialties</a:t>
            </a:r>
          </a:p>
        </p:txBody>
      </p:sp>
      <p:sp>
        <p:nvSpPr>
          <p:cNvPr id="38" name="Google Shape;543;p40"/>
          <p:cNvSpPr/>
          <p:nvPr/>
        </p:nvSpPr>
        <p:spPr>
          <a:xfrm>
            <a:off x="8746183" y="3820155"/>
            <a:ext cx="301190" cy="328099"/>
          </a:xfrm>
          <a:custGeom>
            <a:avLst/>
            <a:gdLst/>
            <a:ahLst/>
            <a:cxnLst/>
            <a:rect l="l" t="t" r="r" b="b"/>
            <a:pathLst>
              <a:path w="400050" h="418929" extrusionOk="0">
                <a:moveTo>
                  <a:pt x="323850" y="0"/>
                </a:moveTo>
                <a:lnTo>
                  <a:pt x="76200" y="0"/>
                </a:lnTo>
                <a:cubicBezTo>
                  <a:pt x="34290" y="0"/>
                  <a:pt x="0" y="34290"/>
                  <a:pt x="0" y="76200"/>
                </a:cubicBezTo>
                <a:lnTo>
                  <a:pt x="0" y="257175"/>
                </a:lnTo>
                <a:cubicBezTo>
                  <a:pt x="0" y="299085"/>
                  <a:pt x="34290" y="333375"/>
                  <a:pt x="76200" y="333375"/>
                </a:cubicBezTo>
                <a:lnTo>
                  <a:pt x="209550" y="333375"/>
                </a:lnTo>
                <a:lnTo>
                  <a:pt x="293370" y="417195"/>
                </a:lnTo>
                <a:cubicBezTo>
                  <a:pt x="297180" y="421005"/>
                  <a:pt x="304800" y="418148"/>
                  <a:pt x="304800" y="412433"/>
                </a:cubicBezTo>
                <a:lnTo>
                  <a:pt x="304800" y="333375"/>
                </a:lnTo>
                <a:lnTo>
                  <a:pt x="323850" y="333375"/>
                </a:lnTo>
                <a:cubicBezTo>
                  <a:pt x="365760" y="333375"/>
                  <a:pt x="400050" y="299085"/>
                  <a:pt x="400050" y="257175"/>
                </a:cubicBezTo>
                <a:lnTo>
                  <a:pt x="400050" y="76200"/>
                </a:lnTo>
                <a:cubicBezTo>
                  <a:pt x="400050" y="34290"/>
                  <a:pt x="365760" y="0"/>
                  <a:pt x="323850" y="0"/>
                </a:cubicBezTo>
                <a:close/>
                <a:moveTo>
                  <a:pt x="200025" y="266700"/>
                </a:moveTo>
                <a:cubicBezTo>
                  <a:pt x="189548" y="266700"/>
                  <a:pt x="180975" y="258128"/>
                  <a:pt x="180975" y="247650"/>
                </a:cubicBezTo>
                <a:cubicBezTo>
                  <a:pt x="180975" y="237173"/>
                  <a:pt x="189548" y="228600"/>
                  <a:pt x="200025" y="228600"/>
                </a:cubicBezTo>
                <a:cubicBezTo>
                  <a:pt x="210503" y="228600"/>
                  <a:pt x="219075" y="237173"/>
                  <a:pt x="219075" y="247650"/>
                </a:cubicBezTo>
                <a:cubicBezTo>
                  <a:pt x="219075" y="258128"/>
                  <a:pt x="210503" y="266700"/>
                  <a:pt x="200025" y="266700"/>
                </a:cubicBezTo>
                <a:close/>
                <a:moveTo>
                  <a:pt x="219075" y="180975"/>
                </a:moveTo>
                <a:cubicBezTo>
                  <a:pt x="219075" y="191453"/>
                  <a:pt x="210503" y="200025"/>
                  <a:pt x="200025" y="200025"/>
                </a:cubicBezTo>
                <a:cubicBezTo>
                  <a:pt x="189548" y="200025"/>
                  <a:pt x="180975" y="191453"/>
                  <a:pt x="180975" y="180975"/>
                </a:cubicBezTo>
                <a:lnTo>
                  <a:pt x="180975" y="76200"/>
                </a:lnTo>
                <a:cubicBezTo>
                  <a:pt x="180975" y="65723"/>
                  <a:pt x="189548" y="57150"/>
                  <a:pt x="200025" y="57150"/>
                </a:cubicBezTo>
                <a:cubicBezTo>
                  <a:pt x="210503" y="57150"/>
                  <a:pt x="219075" y="65723"/>
                  <a:pt x="219075" y="76200"/>
                </a:cubicBezTo>
                <a:lnTo>
                  <a:pt x="219075" y="180975"/>
                </a:ln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6004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233294"/>
            <a:ext cx="9144000" cy="4759287"/>
          </a:xfrm>
          <a:prstGeom prst="rect">
            <a:avLst/>
          </a:prstGeom>
        </p:spPr>
      </p:pic>
    </p:spTree>
    <p:extLst>
      <p:ext uri="{BB962C8B-B14F-4D97-AF65-F5344CB8AC3E}">
        <p14:creationId xmlns:p14="http://schemas.microsoft.com/office/powerpoint/2010/main" val="2879976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3;p26"/>
          <p:cNvSpPr txBox="1">
            <a:spLocks/>
          </p:cNvSpPr>
          <p:nvPr/>
        </p:nvSpPr>
        <p:spPr>
          <a:xfrm>
            <a:off x="850605" y="242275"/>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chemeClr val="bg1"/>
                </a:solidFill>
                <a:latin typeface="Cabin Condensed SemiBold"/>
                <a:sym typeface="Cabin Condensed SemiBold"/>
              </a:rPr>
              <a:t>Scoring</a:t>
            </a:r>
            <a:endParaRPr lang="en-GB" dirty="0">
              <a:solidFill>
                <a:schemeClr val="bg1"/>
              </a:solidFill>
            </a:endParaRPr>
          </a:p>
        </p:txBody>
      </p:sp>
      <p:sp>
        <p:nvSpPr>
          <p:cNvPr id="6" name="Google Shape;147;p19"/>
          <p:cNvSpPr txBox="1">
            <a:spLocks/>
          </p:cNvSpPr>
          <p:nvPr/>
        </p:nvSpPr>
        <p:spPr>
          <a:xfrm>
            <a:off x="786750" y="976784"/>
            <a:ext cx="6166943" cy="3517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lvl="0">
              <a:lnSpc>
                <a:spcPct val="115000"/>
              </a:lnSpc>
              <a:spcBef>
                <a:spcPts val="600"/>
              </a:spcBef>
              <a:buClr>
                <a:schemeClr val="accent1">
                  <a:lumMod val="60000"/>
                  <a:lumOff val="40000"/>
                </a:schemeClr>
              </a:buClr>
              <a:buSzPts val="2400"/>
            </a:pPr>
            <a:r>
              <a:rPr lang="en-GB" sz="2000" dirty="0">
                <a:solidFill>
                  <a:schemeClr val="bg1"/>
                </a:solidFill>
                <a:latin typeface="News Cycle"/>
                <a:sym typeface="News Cycle"/>
              </a:rPr>
              <a:t>Your UCAT ANZ result will comprise of a </a:t>
            </a:r>
            <a:r>
              <a:rPr lang="en-GB" sz="2000" dirty="0">
                <a:solidFill>
                  <a:schemeClr val="accent1">
                    <a:lumMod val="40000"/>
                    <a:lumOff val="60000"/>
                  </a:schemeClr>
                </a:solidFill>
                <a:latin typeface="News Cycle"/>
                <a:sym typeface="News Cycle"/>
              </a:rPr>
              <a:t>total score of between 1200 and 3600 for the 4 cognitive subtests:</a:t>
            </a:r>
            <a:br>
              <a:rPr lang="en-GB" sz="2000" dirty="0">
                <a:solidFill>
                  <a:schemeClr val="accent1">
                    <a:lumMod val="40000"/>
                    <a:lumOff val="60000"/>
                  </a:schemeClr>
                </a:solidFill>
                <a:latin typeface="News Cycle"/>
                <a:sym typeface="News Cycle"/>
              </a:rPr>
            </a:br>
            <a:endParaRPr lang="en-GB" sz="2000" dirty="0">
              <a:solidFill>
                <a:schemeClr val="accent1">
                  <a:lumMod val="40000"/>
                  <a:lumOff val="60000"/>
                </a:schemeClr>
              </a:solidFill>
              <a:latin typeface="News Cycle"/>
              <a:sym typeface="News Cycle"/>
            </a:endParaRP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Verbal Reasoning  –  300 to 900</a:t>
            </a: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Decision Making  –  300 to 900</a:t>
            </a: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Quantitative Reasoning  –  300 to 900</a:t>
            </a: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Abstract Reasoning  –  300 to 900</a:t>
            </a:r>
          </a:p>
          <a:p>
            <a:pPr marL="457200" lvl="6" indent="-381000">
              <a:lnSpc>
                <a:spcPct val="115000"/>
              </a:lnSpc>
              <a:spcBef>
                <a:spcPts val="600"/>
              </a:spcBef>
              <a:buClr>
                <a:schemeClr val="accent1">
                  <a:lumMod val="60000"/>
                  <a:lumOff val="40000"/>
                </a:schemeClr>
              </a:buClr>
              <a:buSzPts val="2400"/>
              <a:buFont typeface="News Cycle"/>
              <a:buChar char="•"/>
            </a:pPr>
            <a:endParaRPr lang="en-GB" sz="1800" dirty="0">
              <a:solidFill>
                <a:schemeClr val="bg1"/>
              </a:solidFill>
              <a:latin typeface="News Cycle"/>
              <a:sym typeface="News Cycle"/>
            </a:endParaRP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A separate score for Situational Judgement between 300 - 900</a:t>
            </a:r>
          </a:p>
        </p:txBody>
      </p:sp>
      <p:grpSp>
        <p:nvGrpSpPr>
          <p:cNvPr id="8" name="Google Shape;924;p42"/>
          <p:cNvGrpSpPr/>
          <p:nvPr/>
        </p:nvGrpSpPr>
        <p:grpSpPr>
          <a:xfrm>
            <a:off x="5537920" y="1981169"/>
            <a:ext cx="1573686" cy="1523365"/>
            <a:chOff x="7804870" y="2682313"/>
            <a:chExt cx="720118" cy="719782"/>
          </a:xfrm>
        </p:grpSpPr>
        <p:sp>
          <p:nvSpPr>
            <p:cNvPr id="9" name="Google Shape;925;p42"/>
            <p:cNvSpPr/>
            <p:nvPr/>
          </p:nvSpPr>
          <p:spPr>
            <a:xfrm>
              <a:off x="7804870" y="2922841"/>
              <a:ext cx="256443" cy="407568"/>
            </a:xfrm>
            <a:custGeom>
              <a:avLst/>
              <a:gdLst/>
              <a:ahLst/>
              <a:cxnLst/>
              <a:rect l="l" t="t" r="r" b="b"/>
              <a:pathLst>
                <a:path w="376" h="598" extrusionOk="0">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0" name="Google Shape;926;p42"/>
            <p:cNvSpPr/>
            <p:nvPr/>
          </p:nvSpPr>
          <p:spPr>
            <a:xfrm>
              <a:off x="7823833" y="2682313"/>
              <a:ext cx="377215" cy="304549"/>
            </a:xfrm>
            <a:custGeom>
              <a:avLst/>
              <a:gdLst/>
              <a:ahLst/>
              <a:cxnLst/>
              <a:rect l="l" t="t" r="r" b="b"/>
              <a:pathLst>
                <a:path w="553" h="447" extrusionOk="0">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1" name="Google Shape;927;p42"/>
            <p:cNvSpPr/>
            <p:nvPr/>
          </p:nvSpPr>
          <p:spPr>
            <a:xfrm>
              <a:off x="8277575" y="2932985"/>
              <a:ext cx="247414" cy="390661"/>
            </a:xfrm>
            <a:custGeom>
              <a:avLst/>
              <a:gdLst/>
              <a:ahLst/>
              <a:cxnLst/>
              <a:rect l="l" t="t" r="r" b="b"/>
              <a:pathLst>
                <a:path w="363" h="573" extrusionOk="0">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928;p42"/>
            <p:cNvSpPr/>
            <p:nvPr/>
          </p:nvSpPr>
          <p:spPr>
            <a:xfrm>
              <a:off x="8166284" y="2682313"/>
              <a:ext cx="336357" cy="315595"/>
            </a:xfrm>
            <a:custGeom>
              <a:avLst/>
              <a:gdLst/>
              <a:ahLst/>
              <a:cxnLst/>
              <a:rect l="l" t="t" r="r" b="b"/>
              <a:pathLst>
                <a:path w="493" h="463" extrusionOk="0">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3" name="Google Shape;929;p42"/>
            <p:cNvSpPr/>
            <p:nvPr/>
          </p:nvSpPr>
          <p:spPr>
            <a:xfrm>
              <a:off x="7965147" y="3183207"/>
              <a:ext cx="408594" cy="218887"/>
            </a:xfrm>
            <a:custGeom>
              <a:avLst/>
              <a:gdLst/>
              <a:ahLst/>
              <a:cxnLst/>
              <a:rect l="l" t="t" r="r" b="b"/>
              <a:pathLst>
                <a:path w="599" h="321" extrusionOk="0">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3">
                <a:lumMod val="75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grpSp>
      <p:sp>
        <p:nvSpPr>
          <p:cNvPr id="16" name="TextBox 15">
            <a:extLst>
              <a:ext uri="{FF2B5EF4-FFF2-40B4-BE49-F238E27FC236}">
                <a16:creationId xmlns:a16="http://schemas.microsoft.com/office/drawing/2014/main" id="{FCED7BEF-15DF-4A5D-9338-F4CCD6729482}"/>
              </a:ext>
            </a:extLst>
          </p:cNvPr>
          <p:cNvSpPr txBox="1"/>
          <p:nvPr/>
        </p:nvSpPr>
        <p:spPr>
          <a:xfrm>
            <a:off x="7062771" y="1661658"/>
            <a:ext cx="2024522" cy="584775"/>
          </a:xfrm>
          <a:prstGeom prst="rect">
            <a:avLst/>
          </a:prstGeom>
          <a:noFill/>
        </p:spPr>
        <p:txBody>
          <a:bodyPr wrap="square" rtlCol="0">
            <a:spAutoFit/>
          </a:bodyPr>
          <a:lstStyle/>
          <a:p>
            <a:r>
              <a:rPr lang="en-AU" sz="1600" dirty="0">
                <a:solidFill>
                  <a:schemeClr val="bg1"/>
                </a:solidFill>
                <a:latin typeface="News Cycle" panose="020B0604020202020204" charset="2"/>
              </a:rPr>
              <a:t>The mean score for 2021 was 2537</a:t>
            </a:r>
          </a:p>
        </p:txBody>
      </p:sp>
    </p:spTree>
    <p:extLst>
      <p:ext uri="{BB962C8B-B14F-4D97-AF65-F5344CB8AC3E}">
        <p14:creationId xmlns:p14="http://schemas.microsoft.com/office/powerpoint/2010/main" val="3698665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How should you prepare?</a:t>
            </a:r>
          </a:p>
        </p:txBody>
      </p:sp>
      <p:sp>
        <p:nvSpPr>
          <p:cNvPr id="4" name="Text Placeholder 3"/>
          <p:cNvSpPr>
            <a:spLocks noGrp="1"/>
          </p:cNvSpPr>
          <p:nvPr>
            <p:ph type="body" idx="1"/>
          </p:nvPr>
        </p:nvSpPr>
        <p:spPr>
          <a:xfrm>
            <a:off x="855299" y="1261680"/>
            <a:ext cx="7575023" cy="3622553"/>
          </a:xfrm>
        </p:spPr>
        <p:txBody>
          <a:bodyPr/>
          <a:lstStyle/>
          <a:p>
            <a:pPr>
              <a:spcBef>
                <a:spcPts val="0"/>
              </a:spcBef>
              <a:spcAft>
                <a:spcPts val="800"/>
              </a:spcAft>
            </a:pPr>
            <a:r>
              <a:rPr lang="en-US" sz="2000" dirty="0"/>
              <a:t>Although it is a test of aptitude rather than academic knowledge, you should still allow time to prepare thoroughly for the UCAT ANZ</a:t>
            </a:r>
          </a:p>
          <a:p>
            <a:pPr>
              <a:spcBef>
                <a:spcPts val="0"/>
              </a:spcBef>
              <a:spcAft>
                <a:spcPts val="800"/>
              </a:spcAft>
            </a:pPr>
            <a:r>
              <a:rPr lang="en-US" sz="2000" dirty="0"/>
              <a:t>We recommend you spend around </a:t>
            </a:r>
            <a:r>
              <a:rPr lang="en-US" sz="2000" b="1" dirty="0"/>
              <a:t>25-30 hours </a:t>
            </a:r>
            <a:r>
              <a:rPr lang="en-US" sz="2000" dirty="0"/>
              <a:t>preparing for the test</a:t>
            </a:r>
          </a:p>
          <a:p>
            <a:pPr>
              <a:spcBef>
                <a:spcPts val="0"/>
              </a:spcBef>
              <a:spcAft>
                <a:spcPts val="800"/>
              </a:spcAft>
            </a:pPr>
            <a:r>
              <a:rPr lang="en-US" sz="2000" dirty="0"/>
              <a:t>Start at least </a:t>
            </a:r>
            <a:r>
              <a:rPr lang="en-US" sz="2000" b="1" dirty="0"/>
              <a:t>4-6 weeks </a:t>
            </a:r>
            <a:r>
              <a:rPr lang="en-US" sz="2000" dirty="0"/>
              <a:t>before your test date</a:t>
            </a:r>
            <a:endParaRPr lang="en-US" sz="2000" dirty="0">
              <a:cs typeface="Calibri"/>
            </a:endParaRPr>
          </a:p>
          <a:p>
            <a:pPr>
              <a:spcBef>
                <a:spcPts val="0"/>
              </a:spcBef>
              <a:spcAft>
                <a:spcPts val="800"/>
              </a:spcAft>
            </a:pPr>
            <a:r>
              <a:rPr lang="en-US" sz="2000" dirty="0"/>
              <a:t>Use the FREE resources available on the UCAT ANZ website                               (we have over </a:t>
            </a:r>
            <a:r>
              <a:rPr lang="en-US" sz="2000" b="1" dirty="0"/>
              <a:t>1,000</a:t>
            </a:r>
            <a:r>
              <a:rPr lang="en-US" sz="2000" dirty="0"/>
              <a:t> example questions)</a:t>
            </a:r>
          </a:p>
          <a:p>
            <a:r>
              <a:rPr lang="en-US" sz="2000" dirty="0"/>
              <a:t>Read the </a:t>
            </a:r>
            <a:r>
              <a:rPr lang="en-US" sz="2000" b="1" dirty="0"/>
              <a:t>Practice Tips </a:t>
            </a:r>
            <a:r>
              <a:rPr lang="en-US" sz="2000" dirty="0"/>
              <a:t>page of our website</a:t>
            </a:r>
            <a:endParaRPr lang="en-GB" sz="2000" dirty="0">
              <a:cs typeface="Calibri"/>
            </a:endParaRPr>
          </a:p>
        </p:txBody>
      </p:sp>
      <p:sp>
        <p:nvSpPr>
          <p:cNvPr id="6" name="Google Shape;263;p29"/>
          <p:cNvSpPr/>
          <p:nvPr/>
        </p:nvSpPr>
        <p:spPr>
          <a:xfrm rot="10800000">
            <a:off x="-106400" y="367464"/>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623;p41"/>
          <p:cNvGrpSpPr/>
          <p:nvPr/>
        </p:nvGrpSpPr>
        <p:grpSpPr>
          <a:xfrm>
            <a:off x="100347" y="543593"/>
            <a:ext cx="335905" cy="397142"/>
            <a:chOff x="4636075" y="261925"/>
            <a:chExt cx="401800" cy="475050"/>
          </a:xfrm>
          <a:solidFill>
            <a:schemeClr val="bg1"/>
          </a:solidFill>
        </p:grpSpPr>
        <p:sp>
          <p:nvSpPr>
            <p:cNvPr id="13" name="Google Shape;624;p41"/>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4" name="Google Shape;625;p41"/>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 name="Google Shape;626;p41"/>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2" name="Google Shape;627;p41"/>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Tree>
    <p:extLst>
      <p:ext uri="{BB962C8B-B14F-4D97-AF65-F5344CB8AC3E}">
        <p14:creationId xmlns:p14="http://schemas.microsoft.com/office/powerpoint/2010/main" val="4132851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8" name="Google Shape;348;p35"/>
          <p:cNvSpPr txBox="1">
            <a:spLocks noGrp="1"/>
          </p:cNvSpPr>
          <p:nvPr>
            <p:ph type="body" idx="4294967295"/>
          </p:nvPr>
        </p:nvSpPr>
        <p:spPr>
          <a:xfrm>
            <a:off x="828546" y="1193185"/>
            <a:ext cx="3305700" cy="2837795"/>
          </a:xfrm>
          <a:prstGeom prst="rect">
            <a:avLst/>
          </a:prstGeom>
        </p:spPr>
        <p:txBody>
          <a:bodyPr spcFirstLastPara="1" wrap="square" lIns="0" tIns="0" rIns="0" bIns="0" anchor="ctr" anchorCtr="0">
            <a:noAutofit/>
          </a:bodyPr>
          <a:lstStyle/>
          <a:p>
            <a:pPr marL="342900" indent="-342900">
              <a:buClr>
                <a:schemeClr val="accent1">
                  <a:lumMod val="60000"/>
                  <a:lumOff val="40000"/>
                </a:schemeClr>
              </a:buClr>
            </a:pPr>
            <a:r>
              <a:rPr lang="en" sz="2400" dirty="0">
                <a:solidFill>
                  <a:schemeClr val="lt1"/>
                </a:solidFill>
              </a:rPr>
              <a:t>Preparation Plan</a:t>
            </a:r>
          </a:p>
          <a:p>
            <a:pPr marL="342900" indent="-342900">
              <a:buClr>
                <a:schemeClr val="accent1">
                  <a:lumMod val="60000"/>
                  <a:lumOff val="40000"/>
                </a:schemeClr>
              </a:buClr>
            </a:pPr>
            <a:r>
              <a:rPr lang="en" dirty="0">
                <a:solidFill>
                  <a:schemeClr val="lt1"/>
                </a:solidFill>
              </a:rPr>
              <a:t>Tour Tutorial</a:t>
            </a:r>
          </a:p>
          <a:p>
            <a:pPr marL="342900" indent="-342900">
              <a:buClr>
                <a:schemeClr val="accent1">
                  <a:lumMod val="60000"/>
                  <a:lumOff val="40000"/>
                </a:schemeClr>
              </a:buClr>
            </a:pPr>
            <a:r>
              <a:rPr lang="en" sz="2400" dirty="0">
                <a:solidFill>
                  <a:schemeClr val="lt1"/>
                </a:solidFill>
              </a:rPr>
              <a:t>Question Tutorial</a:t>
            </a:r>
          </a:p>
          <a:p>
            <a:pPr marL="342900" indent="-342900">
              <a:buClr>
                <a:schemeClr val="accent1">
                  <a:lumMod val="60000"/>
                  <a:lumOff val="40000"/>
                </a:schemeClr>
              </a:buClr>
            </a:pPr>
            <a:r>
              <a:rPr lang="en" dirty="0">
                <a:solidFill>
                  <a:schemeClr val="lt1"/>
                </a:solidFill>
              </a:rPr>
              <a:t>Question Banks</a:t>
            </a:r>
          </a:p>
          <a:p>
            <a:pPr marL="342900" indent="-342900">
              <a:buClr>
                <a:schemeClr val="accent1">
                  <a:lumMod val="60000"/>
                  <a:lumOff val="40000"/>
                </a:schemeClr>
              </a:buClr>
            </a:pPr>
            <a:r>
              <a:rPr lang="en" sz="2400" dirty="0">
                <a:solidFill>
                  <a:schemeClr val="lt1"/>
                </a:solidFill>
              </a:rPr>
              <a:t>Practice Tests</a:t>
            </a:r>
          </a:p>
        </p:txBody>
      </p:sp>
      <p:sp>
        <p:nvSpPr>
          <p:cNvPr id="10" name="Title 2"/>
          <p:cNvSpPr txBox="1">
            <a:spLocks/>
          </p:cNvSpPr>
          <p:nvPr/>
        </p:nvSpPr>
        <p:spPr>
          <a:xfrm>
            <a:off x="675438" y="374865"/>
            <a:ext cx="6602100" cy="749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chemeClr val="bg1"/>
                </a:solidFill>
                <a:latin typeface="Cabin Condensed SemiBold"/>
                <a:sym typeface="Cabin Condensed SemiBold"/>
              </a:rPr>
              <a:t>Practice Tests and Resources</a:t>
            </a:r>
            <a:endParaRPr lang="en-GB" sz="3200" dirty="0"/>
          </a:p>
        </p:txBody>
      </p:sp>
    </p:spTree>
    <p:extLst>
      <p:ext uri="{BB962C8B-B14F-4D97-AF65-F5344CB8AC3E}">
        <p14:creationId xmlns:p14="http://schemas.microsoft.com/office/powerpoint/2010/main" val="2932203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Tips and Advice</a:t>
            </a:r>
          </a:p>
        </p:txBody>
      </p:sp>
      <p:sp>
        <p:nvSpPr>
          <p:cNvPr id="4" name="Text Placeholder 3"/>
          <p:cNvSpPr>
            <a:spLocks noGrp="1"/>
          </p:cNvSpPr>
          <p:nvPr>
            <p:ph type="body" idx="1"/>
          </p:nvPr>
        </p:nvSpPr>
        <p:spPr>
          <a:xfrm>
            <a:off x="855299" y="1261680"/>
            <a:ext cx="5132905" cy="3733401"/>
          </a:xfrm>
        </p:spPr>
        <p:txBody>
          <a:bodyPr/>
          <a:lstStyle/>
          <a:p>
            <a:r>
              <a:rPr lang="en-GB" sz="1800" dirty="0"/>
              <a:t>If you have not studied maths recently, revisit and practice these skills (QR &amp; DM)</a:t>
            </a:r>
          </a:p>
          <a:p>
            <a:r>
              <a:rPr lang="en-GB" sz="1800" dirty="0"/>
              <a:t>Brush up on your mental maths (QR)</a:t>
            </a:r>
          </a:p>
          <a:p>
            <a:r>
              <a:rPr lang="en-GB" sz="1800" dirty="0"/>
              <a:t>Practice your speed reading skills (VR)</a:t>
            </a:r>
          </a:p>
          <a:p>
            <a:r>
              <a:rPr lang="en-GB" sz="1800" dirty="0"/>
              <a:t>Don’t be fazed by Abstract Reasoning, although this may be new you’ll soon start to recognise patterns</a:t>
            </a:r>
          </a:p>
          <a:p>
            <a:r>
              <a:rPr lang="en-GB" sz="1800" dirty="0"/>
              <a:t>Read the Good Medical Practice guides from the Medical Board of Australia, and Medical Council of New Zealand, if you are struggling with SJT</a:t>
            </a:r>
          </a:p>
          <a:p>
            <a:r>
              <a:rPr lang="en-GB" sz="1800" dirty="0"/>
              <a:t>Practice using the online calculator</a:t>
            </a:r>
          </a:p>
        </p:txBody>
      </p:sp>
    </p:spTree>
    <p:extLst>
      <p:ext uri="{BB962C8B-B14F-4D97-AF65-F5344CB8AC3E}">
        <p14:creationId xmlns:p14="http://schemas.microsoft.com/office/powerpoint/2010/main" val="1451889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5300" y="330627"/>
            <a:ext cx="6602100" cy="552301"/>
          </a:xfrm>
        </p:spPr>
        <p:txBody>
          <a:bodyPr/>
          <a:lstStyle/>
          <a:p>
            <a:r>
              <a:rPr lang="en-GB" dirty="0"/>
              <a:t>Tips and Advice</a:t>
            </a:r>
          </a:p>
        </p:txBody>
      </p:sp>
      <p:sp>
        <p:nvSpPr>
          <p:cNvPr id="4" name="Text Placeholder 3"/>
          <p:cNvSpPr>
            <a:spLocks noGrp="1"/>
          </p:cNvSpPr>
          <p:nvPr>
            <p:ph type="body" idx="1"/>
          </p:nvPr>
        </p:nvSpPr>
        <p:spPr>
          <a:xfrm>
            <a:off x="855300" y="882928"/>
            <a:ext cx="5132905" cy="4168422"/>
          </a:xfrm>
        </p:spPr>
        <p:txBody>
          <a:bodyPr/>
          <a:lstStyle/>
          <a:p>
            <a:r>
              <a:rPr lang="en-GB" sz="1800" dirty="0"/>
              <a:t>Practise the test timings, try to answer all the questions, </a:t>
            </a:r>
            <a:r>
              <a:rPr lang="en-GB" sz="1800" b="1" dirty="0">
                <a:solidFill>
                  <a:srgbClr val="3E767A"/>
                </a:solidFill>
              </a:rPr>
              <a:t>don’t leave blanks </a:t>
            </a:r>
          </a:p>
          <a:p>
            <a:r>
              <a:rPr lang="en-GB" sz="1800" dirty="0"/>
              <a:t>Remember that no points are deducted for wrong answers so if you’re stuck use your </a:t>
            </a:r>
            <a:r>
              <a:rPr lang="en-GB" sz="1800" b="1" dirty="0">
                <a:solidFill>
                  <a:srgbClr val="3E767A"/>
                </a:solidFill>
              </a:rPr>
              <a:t>best guess</a:t>
            </a:r>
          </a:p>
          <a:p>
            <a:r>
              <a:rPr lang="en-GB" sz="1800" dirty="0"/>
              <a:t>Use the </a:t>
            </a:r>
            <a:r>
              <a:rPr lang="en-GB" sz="1800" b="1" dirty="0">
                <a:solidFill>
                  <a:srgbClr val="3E767A"/>
                </a:solidFill>
              </a:rPr>
              <a:t>Flag</a:t>
            </a:r>
            <a:r>
              <a:rPr lang="en-GB" sz="1800" b="1" dirty="0"/>
              <a:t> </a:t>
            </a:r>
            <a:r>
              <a:rPr lang="en-GB" sz="1800" b="1" dirty="0">
                <a:solidFill>
                  <a:srgbClr val="3E767A"/>
                </a:solidFill>
              </a:rPr>
              <a:t>and</a:t>
            </a:r>
            <a:r>
              <a:rPr lang="en-GB" sz="1800" b="1" dirty="0"/>
              <a:t> </a:t>
            </a:r>
            <a:r>
              <a:rPr lang="en-GB" sz="1800" b="1" dirty="0">
                <a:solidFill>
                  <a:srgbClr val="3E767A"/>
                </a:solidFill>
              </a:rPr>
              <a:t>Review</a:t>
            </a:r>
            <a:r>
              <a:rPr lang="en-GB" sz="1800" b="1" dirty="0"/>
              <a:t> </a:t>
            </a:r>
            <a:r>
              <a:rPr lang="en-GB" sz="1800" dirty="0"/>
              <a:t>functions of the test effectively to manage your time</a:t>
            </a:r>
          </a:p>
          <a:p>
            <a:r>
              <a:rPr lang="en-GB" sz="1800" dirty="0"/>
              <a:t>Use the official practice tests towards the end of your preparation to see where you need to improve your speed / manage your time more effectively</a:t>
            </a:r>
          </a:p>
          <a:p>
            <a:r>
              <a:rPr lang="en-GB" sz="1800" dirty="0"/>
              <a:t>The UCAT ANZ Consortium are not associated with companies offering commercial preparation for the UCAT ANZ and do not endorse their materials</a:t>
            </a:r>
          </a:p>
        </p:txBody>
      </p:sp>
    </p:spTree>
    <p:extLst>
      <p:ext uri="{BB962C8B-B14F-4D97-AF65-F5344CB8AC3E}">
        <p14:creationId xmlns:p14="http://schemas.microsoft.com/office/powerpoint/2010/main" val="3641445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855275" y="425274"/>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Test Day</a:t>
            </a:r>
            <a:endParaRPr dirty="0"/>
          </a:p>
        </p:txBody>
      </p:sp>
      <p:sp>
        <p:nvSpPr>
          <p:cNvPr id="7" name="Google Shape;52;p7"/>
          <p:cNvSpPr/>
          <p:nvPr/>
        </p:nvSpPr>
        <p:spPr>
          <a:xfrm rot="10800000">
            <a:off x="-112201" y="447576"/>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564;p40"/>
          <p:cNvGrpSpPr/>
          <p:nvPr/>
        </p:nvGrpSpPr>
        <p:grpSpPr>
          <a:xfrm>
            <a:off x="121407" y="658882"/>
            <a:ext cx="282184" cy="282184"/>
            <a:chOff x="3277794" y="2969995"/>
            <a:chExt cx="457200" cy="457200"/>
          </a:xfrm>
          <a:solidFill>
            <a:schemeClr val="bg1"/>
          </a:solidFill>
        </p:grpSpPr>
        <p:sp>
          <p:nvSpPr>
            <p:cNvPr id="9" name="Google Shape;565;p40"/>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566;p40"/>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567;p40"/>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Text Placeholder 2"/>
          <p:cNvSpPr>
            <a:spLocks noGrp="1"/>
          </p:cNvSpPr>
          <p:nvPr>
            <p:ph type="body" idx="1"/>
          </p:nvPr>
        </p:nvSpPr>
        <p:spPr>
          <a:xfrm>
            <a:off x="855275" y="1353949"/>
            <a:ext cx="2467788" cy="3541435"/>
          </a:xfrm>
        </p:spPr>
        <p:txBody>
          <a:bodyPr/>
          <a:lstStyle/>
          <a:p>
            <a:pPr marL="252000" indent="-252000">
              <a:lnSpc>
                <a:spcPct val="100000"/>
              </a:lnSpc>
              <a:spcBef>
                <a:spcPts val="0"/>
              </a:spcBef>
              <a:spcAft>
                <a:spcPts val="800"/>
              </a:spcAft>
            </a:pPr>
            <a:r>
              <a:rPr lang="en-GB" sz="1600" dirty="0"/>
              <a:t>Arrive at the Test Centre at least 30 minutes before you are due to start - if you are late you may not be allowed to test</a:t>
            </a:r>
          </a:p>
          <a:p>
            <a:pPr marL="252000" indent="-252000">
              <a:lnSpc>
                <a:spcPct val="100000"/>
              </a:lnSpc>
              <a:spcBef>
                <a:spcPts val="0"/>
              </a:spcBef>
              <a:spcAft>
                <a:spcPts val="800"/>
              </a:spcAft>
            </a:pPr>
            <a:r>
              <a:rPr lang="en-GB" sz="1600" dirty="0">
                <a:cs typeface="Calibri"/>
              </a:rPr>
              <a:t>Make sure you take the correct ID or you will not be allowed to sit the test</a:t>
            </a:r>
          </a:p>
          <a:p>
            <a:pPr marL="252000" indent="-252000">
              <a:lnSpc>
                <a:spcPct val="100000"/>
              </a:lnSpc>
              <a:spcBef>
                <a:spcPts val="0"/>
              </a:spcBef>
              <a:spcAft>
                <a:spcPts val="800"/>
              </a:spcAft>
            </a:pPr>
            <a:r>
              <a:rPr lang="en-GB" sz="1600" dirty="0">
                <a:cs typeface="Calibri"/>
              </a:rPr>
              <a:t>Due to COVID-19 additional measures may</a:t>
            </a:r>
            <a:r>
              <a:rPr lang="en-GB" sz="1600" dirty="0">
                <a:ea typeface="+mn-lt"/>
                <a:cs typeface="+mn-lt"/>
              </a:rPr>
              <a:t> be in place</a:t>
            </a:r>
            <a:r>
              <a:rPr lang="en-GB" sz="1600" dirty="0">
                <a:cs typeface="Calibri"/>
              </a:rPr>
              <a:t> - we will provide information at our website</a:t>
            </a:r>
          </a:p>
        </p:txBody>
      </p:sp>
      <p:sp>
        <p:nvSpPr>
          <p:cNvPr id="4" name="Text Placeholder 3"/>
          <p:cNvSpPr>
            <a:spLocks noGrp="1"/>
          </p:cNvSpPr>
          <p:nvPr>
            <p:ph type="body" idx="2"/>
          </p:nvPr>
        </p:nvSpPr>
        <p:spPr>
          <a:xfrm>
            <a:off x="3501479" y="1353950"/>
            <a:ext cx="2349017" cy="3284700"/>
          </a:xfrm>
        </p:spPr>
        <p:txBody>
          <a:bodyPr/>
          <a:lstStyle/>
          <a:p>
            <a:pPr marL="252000" indent="-252000">
              <a:lnSpc>
                <a:spcPct val="100000"/>
              </a:lnSpc>
              <a:spcBef>
                <a:spcPts val="0"/>
              </a:spcBef>
              <a:spcAft>
                <a:spcPts val="800"/>
              </a:spcAft>
            </a:pPr>
            <a:r>
              <a:rPr lang="en-GB" sz="1600" dirty="0"/>
              <a:t>Read the </a:t>
            </a:r>
            <a:r>
              <a:rPr lang="en-GB" sz="1600" b="1" dirty="0"/>
              <a:t>Candidate Examination Rules </a:t>
            </a:r>
            <a:r>
              <a:rPr lang="en-GB" sz="1600" dirty="0"/>
              <a:t>carefully</a:t>
            </a:r>
          </a:p>
          <a:p>
            <a:pPr marL="252000" indent="-252000">
              <a:lnSpc>
                <a:spcPct val="100000"/>
              </a:lnSpc>
              <a:spcBef>
                <a:spcPts val="0"/>
              </a:spcBef>
              <a:spcAft>
                <a:spcPts val="800"/>
              </a:spcAft>
            </a:pPr>
            <a:r>
              <a:rPr lang="en-GB" sz="1600" dirty="0"/>
              <a:t>Other people will be testing in the same room as you so you may use earplugs</a:t>
            </a:r>
          </a:p>
          <a:p>
            <a:pPr marL="252000" indent="-252000">
              <a:lnSpc>
                <a:spcPct val="100000"/>
              </a:lnSpc>
              <a:spcBef>
                <a:spcPts val="0"/>
              </a:spcBef>
              <a:spcAft>
                <a:spcPts val="800"/>
              </a:spcAft>
            </a:pPr>
            <a:r>
              <a:rPr lang="en-GB" sz="1600" dirty="0"/>
              <a:t>If you experience any issues during your test you must notify the invigilator immediately</a:t>
            </a:r>
            <a:endParaRPr lang="en-GB" sz="1600" dirty="0">
              <a:ea typeface="+mn-lt"/>
              <a:cs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ctrTitle" idx="4294967295"/>
          </p:nvPr>
        </p:nvSpPr>
        <p:spPr>
          <a:xfrm>
            <a:off x="855300" y="431583"/>
            <a:ext cx="6388419" cy="744251"/>
          </a:xfrm>
          <a:prstGeom prst="rect">
            <a:avLst/>
          </a:prstGeom>
        </p:spPr>
        <p:txBody>
          <a:bodyPr spcFirstLastPara="1" wrap="square" lIns="0" tIns="0" rIns="0" bIns="0" anchor="ctr" anchorCtr="0">
            <a:noAutofit/>
          </a:bodyPr>
          <a:lstStyle/>
          <a:p>
            <a:pPr marL="0" lvl="0" indent="0" algn="l" rtl="0">
              <a:lnSpc>
                <a:spcPct val="80000"/>
              </a:lnSpc>
              <a:spcBef>
                <a:spcPts val="0"/>
              </a:spcBef>
              <a:spcAft>
                <a:spcPts val="0"/>
              </a:spcAft>
              <a:buNone/>
            </a:pPr>
            <a:r>
              <a:rPr lang="en" dirty="0"/>
              <a:t>Results</a:t>
            </a:r>
            <a:endParaRPr dirty="0"/>
          </a:p>
        </p:txBody>
      </p:sp>
      <p:sp>
        <p:nvSpPr>
          <p:cNvPr id="163" name="Google Shape;163;p21"/>
          <p:cNvSpPr txBox="1">
            <a:spLocks noGrp="1"/>
          </p:cNvSpPr>
          <p:nvPr>
            <p:ph type="subTitle" idx="4294967295"/>
          </p:nvPr>
        </p:nvSpPr>
        <p:spPr>
          <a:xfrm>
            <a:off x="855300" y="1061021"/>
            <a:ext cx="5071903" cy="4545881"/>
          </a:xfrm>
          <a:prstGeom prst="rect">
            <a:avLst/>
          </a:prstGeom>
          <a:ln w="28575"/>
        </p:spPr>
        <p:txBody>
          <a:bodyPr spcFirstLastPara="1" wrap="square" lIns="0" tIns="0" rIns="0" bIns="0" anchor="t" anchorCtr="0">
            <a:noAutofit/>
          </a:bodyPr>
          <a:lstStyle/>
          <a:p>
            <a:r>
              <a:rPr lang="en-US" sz="1600" dirty="0"/>
              <a:t>UCAT ANZ 2022 results are valid for the 2022 university admissions cycle ONLY (for entry to university in 2023). </a:t>
            </a:r>
          </a:p>
          <a:p>
            <a:r>
              <a:rPr lang="en-US" sz="1600" dirty="0"/>
              <a:t>Results are available in your candidate account within 24 hours</a:t>
            </a:r>
          </a:p>
          <a:p>
            <a:r>
              <a:rPr lang="en-US" sz="1600" dirty="0"/>
              <a:t>Before you submit your university application </a:t>
            </a:r>
            <a:r>
              <a:rPr lang="en-US" sz="1600" b="1" dirty="0">
                <a:solidFill>
                  <a:srgbClr val="3E767A"/>
                </a:solidFill>
              </a:rPr>
              <a:t>check how universities use the test</a:t>
            </a:r>
            <a:r>
              <a:rPr lang="en-US" sz="1600" dirty="0">
                <a:solidFill>
                  <a:srgbClr val="3E767A"/>
                </a:solidFill>
              </a:rPr>
              <a:t> </a:t>
            </a:r>
            <a:r>
              <a:rPr lang="en-US" sz="1600" dirty="0"/>
              <a:t>or you might be wasting an application</a:t>
            </a:r>
            <a:endParaRPr lang="en-US" sz="1600" dirty="0">
              <a:cs typeface="Calibri"/>
            </a:endParaRPr>
          </a:p>
          <a:p>
            <a:r>
              <a:rPr lang="en-US" sz="1600" dirty="0"/>
              <a:t>We pass your results to the universities by early September </a:t>
            </a:r>
            <a:endParaRPr lang="en-US" sz="1600" dirty="0">
              <a:cs typeface="Calibri"/>
            </a:endParaRPr>
          </a:p>
          <a:p>
            <a:r>
              <a:rPr lang="en-GB" sz="1600" dirty="0"/>
              <a:t>You do not need to tell us your application choices or pass your test result to your universities yourself</a:t>
            </a:r>
            <a:endParaRPr lang="en-US" sz="1600" dirty="0">
              <a:cs typeface="Calibri"/>
            </a:endParaRPr>
          </a:p>
        </p:txBody>
      </p:sp>
      <p:grpSp>
        <p:nvGrpSpPr>
          <p:cNvPr id="2" name="Group 1"/>
          <p:cNvGrpSpPr/>
          <p:nvPr/>
        </p:nvGrpSpPr>
        <p:grpSpPr>
          <a:xfrm>
            <a:off x="7596253" y="1181946"/>
            <a:ext cx="1182172" cy="2613260"/>
            <a:chOff x="6234429" y="620186"/>
            <a:chExt cx="1368418" cy="3313639"/>
          </a:xfrm>
        </p:grpSpPr>
        <p:grpSp>
          <p:nvGrpSpPr>
            <p:cNvPr id="25" name="Google Shape;320;p33"/>
            <p:cNvGrpSpPr/>
            <p:nvPr/>
          </p:nvGrpSpPr>
          <p:grpSpPr>
            <a:xfrm>
              <a:off x="6234429" y="620186"/>
              <a:ext cx="1368418" cy="3313639"/>
              <a:chOff x="5353200" y="373572"/>
              <a:chExt cx="2119546" cy="4396359"/>
            </a:xfrm>
          </p:grpSpPr>
          <p:sp>
            <p:nvSpPr>
              <p:cNvPr id="26" name="Google Shape;321;p33"/>
              <p:cNvSpPr/>
              <p:nvPr/>
            </p:nvSpPr>
            <p:spPr>
              <a:xfrm>
                <a:off x="5353200" y="373572"/>
                <a:ext cx="2119546" cy="4396359"/>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a:noFill/>
              </a:ln>
              <a:effectLst>
                <a:outerShdw blurRad="5715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2;p33"/>
              <p:cNvSpPr/>
              <p:nvPr/>
            </p:nvSpPr>
            <p:spPr>
              <a:xfrm>
                <a:off x="6200687" y="4493184"/>
                <a:ext cx="422999" cy="150972"/>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3;p33"/>
              <p:cNvSpPr/>
              <p:nvPr/>
            </p:nvSpPr>
            <p:spPr>
              <a:xfrm>
                <a:off x="5739987" y="529223"/>
                <a:ext cx="83354" cy="83354"/>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4;p33"/>
              <p:cNvSpPr/>
              <p:nvPr/>
            </p:nvSpPr>
            <p:spPr>
              <a:xfrm>
                <a:off x="6208555" y="538664"/>
                <a:ext cx="408837" cy="64493"/>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548" y="914102"/>
              <a:ext cx="1245888" cy="2702944"/>
            </a:xfrm>
            <a:prstGeom prst="rect">
              <a:avLst/>
            </a:prstGeom>
            <a:noFill/>
            <a:ln w="12700">
              <a:solidFill>
                <a:srgbClr val="C1D2D7"/>
              </a:solidFill>
            </a:ln>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7040636" y="1930356"/>
            <a:ext cx="643191" cy="1846819"/>
          </a:xfrm>
          <a:prstGeom prst="rect">
            <a:avLst/>
          </a:prstGeom>
          <a:solidFill>
            <a:srgbClr val="E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6404275" y="1649249"/>
            <a:ext cx="1279552" cy="2145957"/>
            <a:chOff x="7736044" y="1374403"/>
            <a:chExt cx="1193536" cy="1867078"/>
          </a:xfrm>
        </p:grpSpPr>
        <p:grpSp>
          <p:nvGrpSpPr>
            <p:cNvPr id="18" name="Google Shape;653;p41"/>
            <p:cNvGrpSpPr/>
            <p:nvPr/>
          </p:nvGrpSpPr>
          <p:grpSpPr>
            <a:xfrm>
              <a:off x="7736044" y="1374403"/>
              <a:ext cx="1193536" cy="1631689"/>
              <a:chOff x="621550" y="922575"/>
              <a:chExt cx="378575" cy="464050"/>
            </a:xfrm>
            <a:solidFill>
              <a:srgbClr val="96A2A7"/>
            </a:solidFill>
          </p:grpSpPr>
          <p:sp>
            <p:nvSpPr>
              <p:cNvPr id="20" name="Google Shape;655;p41"/>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656;p41"/>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2" name="Google Shape;673;p41"/>
            <p:cNvGrpSpPr/>
            <p:nvPr/>
          </p:nvGrpSpPr>
          <p:grpSpPr>
            <a:xfrm>
              <a:off x="8348590" y="2737227"/>
              <a:ext cx="510469" cy="504254"/>
              <a:chOff x="5926225" y="921350"/>
              <a:chExt cx="517800" cy="504350"/>
            </a:xfrm>
            <a:solidFill>
              <a:srgbClr val="AB1638"/>
            </a:solidFill>
          </p:grpSpPr>
          <p:sp>
            <p:nvSpPr>
              <p:cNvPr id="23" name="Google Shape;674;p41"/>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 name="Google Shape;675;p41"/>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p:nvPr/>
        </p:nvSpPr>
        <p:spPr>
          <a:xfrm rot="10800000">
            <a:off x="-262886" y="1681160"/>
            <a:ext cx="1781700" cy="17817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226895" y="2122799"/>
            <a:ext cx="735233" cy="853819"/>
          </a:xfrm>
          <a:custGeom>
            <a:avLst/>
            <a:gdLst/>
            <a:ahLst/>
            <a:cxnLst/>
            <a:rect l="l" t="t" r="r" b="b"/>
            <a:pathLst>
              <a:path w="393699" h="457199" extrusionOk="0">
                <a:moveTo>
                  <a:pt x="393700" y="423863"/>
                </a:moveTo>
                <a:cubicBezTo>
                  <a:pt x="393700" y="442274"/>
                  <a:pt x="379012" y="457200"/>
                  <a:pt x="360893" y="457200"/>
                </a:cubicBezTo>
                <a:cubicBezTo>
                  <a:pt x="360893" y="457200"/>
                  <a:pt x="360892" y="457200"/>
                  <a:pt x="360892" y="457200"/>
                </a:cubicBezTo>
                <a:lnTo>
                  <a:pt x="32808" y="457200"/>
                </a:lnTo>
                <a:cubicBezTo>
                  <a:pt x="14689" y="457200"/>
                  <a:pt x="0" y="442274"/>
                  <a:pt x="0" y="423863"/>
                </a:cubicBezTo>
                <a:cubicBezTo>
                  <a:pt x="0" y="405451"/>
                  <a:pt x="14689" y="390525"/>
                  <a:pt x="32808" y="390525"/>
                </a:cubicBezTo>
                <a:lnTo>
                  <a:pt x="273534" y="390525"/>
                </a:lnTo>
                <a:cubicBezTo>
                  <a:pt x="324697" y="333222"/>
                  <a:pt x="322668" y="245222"/>
                  <a:pt x="268921" y="190416"/>
                </a:cubicBezTo>
                <a:lnTo>
                  <a:pt x="302058" y="156744"/>
                </a:lnTo>
                <a:cubicBezTo>
                  <a:pt x="362964" y="218855"/>
                  <a:pt x="374997" y="314887"/>
                  <a:pt x="331351" y="390525"/>
                </a:cubicBezTo>
                <a:lnTo>
                  <a:pt x="360892" y="390525"/>
                </a:lnTo>
                <a:cubicBezTo>
                  <a:pt x="379011" y="390525"/>
                  <a:pt x="393700" y="405450"/>
                  <a:pt x="393700" y="423862"/>
                </a:cubicBezTo>
                <a:cubicBezTo>
                  <a:pt x="393700" y="423862"/>
                  <a:pt x="393700" y="423863"/>
                  <a:pt x="393700" y="423863"/>
                </a:cubicBezTo>
                <a:close/>
                <a:moveTo>
                  <a:pt x="200910" y="237469"/>
                </a:moveTo>
                <a:lnTo>
                  <a:pt x="346673" y="89355"/>
                </a:lnTo>
                <a:cubicBezTo>
                  <a:pt x="352046" y="83896"/>
                  <a:pt x="352046" y="75044"/>
                  <a:pt x="346673" y="69585"/>
                </a:cubicBezTo>
                <a:lnTo>
                  <a:pt x="304297" y="26526"/>
                </a:lnTo>
                <a:cubicBezTo>
                  <a:pt x="298925" y="21067"/>
                  <a:pt x="290214" y="21067"/>
                  <a:pt x="284841" y="26526"/>
                </a:cubicBezTo>
                <a:lnTo>
                  <a:pt x="139078" y="174640"/>
                </a:lnTo>
                <a:cubicBezTo>
                  <a:pt x="133706" y="180100"/>
                  <a:pt x="133706" y="188951"/>
                  <a:pt x="139078" y="194410"/>
                </a:cubicBezTo>
                <a:lnTo>
                  <a:pt x="181454" y="237469"/>
                </a:lnTo>
                <a:cubicBezTo>
                  <a:pt x="186827" y="242928"/>
                  <a:pt x="195538" y="242928"/>
                  <a:pt x="200910" y="237469"/>
                </a:cubicBezTo>
                <a:close/>
                <a:moveTo>
                  <a:pt x="368660" y="44780"/>
                </a:moveTo>
                <a:lnTo>
                  <a:pt x="368660" y="44780"/>
                </a:lnTo>
                <a:cubicBezTo>
                  <a:pt x="374151" y="39200"/>
                  <a:pt x="374151" y="30154"/>
                  <a:pt x="368660" y="24574"/>
                </a:cubicBezTo>
                <a:lnTo>
                  <a:pt x="348594" y="4185"/>
                </a:lnTo>
                <a:cubicBezTo>
                  <a:pt x="343103" y="-1395"/>
                  <a:pt x="334200" y="-1395"/>
                  <a:pt x="328710" y="4185"/>
                </a:cubicBezTo>
                <a:lnTo>
                  <a:pt x="328710" y="4185"/>
                </a:lnTo>
                <a:cubicBezTo>
                  <a:pt x="323218" y="9764"/>
                  <a:pt x="323218" y="18811"/>
                  <a:pt x="328710" y="24390"/>
                </a:cubicBezTo>
                <a:lnTo>
                  <a:pt x="348775" y="44780"/>
                </a:lnTo>
                <a:cubicBezTo>
                  <a:pt x="354266" y="50359"/>
                  <a:pt x="363169" y="50359"/>
                  <a:pt x="368660" y="44780"/>
                </a:cubicBezTo>
                <a:close/>
                <a:moveTo>
                  <a:pt x="156555" y="260306"/>
                </a:moveTo>
                <a:lnTo>
                  <a:pt x="156555" y="260306"/>
                </a:lnTo>
                <a:cubicBezTo>
                  <a:pt x="162046" y="254726"/>
                  <a:pt x="162046" y="245680"/>
                  <a:pt x="156555" y="240100"/>
                </a:cubicBezTo>
                <a:lnTo>
                  <a:pt x="136489" y="219711"/>
                </a:lnTo>
                <a:cubicBezTo>
                  <a:pt x="130998" y="214132"/>
                  <a:pt x="122095" y="214132"/>
                  <a:pt x="116604" y="219711"/>
                </a:cubicBezTo>
                <a:lnTo>
                  <a:pt x="116604" y="219711"/>
                </a:lnTo>
                <a:cubicBezTo>
                  <a:pt x="111113" y="225290"/>
                  <a:pt x="111113" y="234337"/>
                  <a:pt x="116604" y="239917"/>
                </a:cubicBezTo>
                <a:lnTo>
                  <a:pt x="136670" y="260306"/>
                </a:lnTo>
                <a:cubicBezTo>
                  <a:pt x="142161" y="265885"/>
                  <a:pt x="151064" y="265885"/>
                  <a:pt x="156555" y="260306"/>
                </a:cubicBezTo>
                <a:close/>
                <a:moveTo>
                  <a:pt x="196850" y="357188"/>
                </a:moveTo>
                <a:lnTo>
                  <a:pt x="196850" y="357188"/>
                </a:lnTo>
                <a:cubicBezTo>
                  <a:pt x="196850" y="349297"/>
                  <a:pt x="190555" y="342900"/>
                  <a:pt x="182789" y="342900"/>
                </a:cubicBezTo>
                <a:lnTo>
                  <a:pt x="14061" y="342900"/>
                </a:lnTo>
                <a:cubicBezTo>
                  <a:pt x="6295" y="342900"/>
                  <a:pt x="0" y="349297"/>
                  <a:pt x="0" y="357188"/>
                </a:cubicBezTo>
                <a:lnTo>
                  <a:pt x="0" y="357188"/>
                </a:lnTo>
                <a:cubicBezTo>
                  <a:pt x="0" y="365078"/>
                  <a:pt x="6295" y="371475"/>
                  <a:pt x="14061" y="371475"/>
                </a:cubicBezTo>
                <a:lnTo>
                  <a:pt x="182789" y="371475"/>
                </a:lnTo>
                <a:cubicBezTo>
                  <a:pt x="190555" y="371475"/>
                  <a:pt x="196850" y="365078"/>
                  <a:pt x="196850" y="357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46;p19"/>
          <p:cNvSpPr txBox="1">
            <a:spLocks/>
          </p:cNvSpPr>
          <p:nvPr/>
        </p:nvSpPr>
        <p:spPr>
          <a:xfrm>
            <a:off x="855300" y="305854"/>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What is the UCAT ANZ?</a:t>
            </a:r>
            <a:endParaRPr lang="en-GB" dirty="0"/>
          </a:p>
        </p:txBody>
      </p:sp>
      <p:sp>
        <p:nvSpPr>
          <p:cNvPr id="8" name="Google Shape;147;p19"/>
          <p:cNvSpPr txBox="1">
            <a:spLocks/>
          </p:cNvSpPr>
          <p:nvPr/>
        </p:nvSpPr>
        <p:spPr>
          <a:xfrm>
            <a:off x="1684421" y="1071724"/>
            <a:ext cx="6919404" cy="395065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2000" dirty="0">
                <a:solidFill>
                  <a:schemeClr val="accent1">
                    <a:lumMod val="75000"/>
                  </a:schemeClr>
                </a:solidFill>
                <a:latin typeface="News Cycle"/>
                <a:sym typeface="News Cycle"/>
              </a:rPr>
              <a:t>Admissions test </a:t>
            </a:r>
            <a:r>
              <a:rPr lang="en-GB" sz="2000" dirty="0">
                <a:solidFill>
                  <a:srgbClr val="5D6F77"/>
                </a:solidFill>
                <a:latin typeface="News Cycle"/>
                <a:sym typeface="News Cycle"/>
              </a:rPr>
              <a:t>used in the </a:t>
            </a:r>
            <a:r>
              <a:rPr lang="en-GB" sz="2000" dirty="0">
                <a:solidFill>
                  <a:srgbClr val="2C444E"/>
                </a:solidFill>
                <a:latin typeface="News Cycle"/>
                <a:sym typeface="News Cycle"/>
              </a:rPr>
              <a:t>selection process by a consortium of universities in Australia and New Zealand for their medical, dental and clinical science degree programmes</a:t>
            </a:r>
          </a:p>
          <a:p>
            <a:pPr marL="457200" lvl="0" indent="-381000">
              <a:lnSpc>
                <a:spcPct val="115000"/>
              </a:lnSpc>
              <a:spcBef>
                <a:spcPts val="600"/>
              </a:spcBef>
              <a:buClr>
                <a:srgbClr val="00A4CA"/>
              </a:buClr>
              <a:buSzPts val="2400"/>
              <a:buFont typeface="News Cycle"/>
              <a:buChar char="•"/>
            </a:pPr>
            <a:r>
              <a:rPr lang="en-GB" sz="2000" dirty="0">
                <a:solidFill>
                  <a:schemeClr val="accent1">
                    <a:lumMod val="75000"/>
                  </a:schemeClr>
                </a:solidFill>
                <a:latin typeface="News Cycle"/>
                <a:sym typeface="News Cycle"/>
              </a:rPr>
              <a:t>No curriculum content</a:t>
            </a:r>
            <a:r>
              <a:rPr lang="en-GB" sz="2000" dirty="0">
                <a:solidFill>
                  <a:srgbClr val="2C444E"/>
                </a:solidFill>
                <a:latin typeface="News Cycle"/>
                <a:sym typeface="News Cycle"/>
              </a:rPr>
              <a:t>; the test examines innate skills</a:t>
            </a:r>
          </a:p>
          <a:p>
            <a:pPr marL="457200" lvl="0" indent="-381000">
              <a:lnSpc>
                <a:spcPct val="115000"/>
              </a:lnSpc>
              <a:spcBef>
                <a:spcPts val="600"/>
              </a:spcBef>
              <a:buClr>
                <a:srgbClr val="00A4CA"/>
              </a:buClr>
              <a:buSzPts val="2400"/>
              <a:buFont typeface="News Cycle"/>
              <a:buChar char="•"/>
            </a:pPr>
            <a:r>
              <a:rPr lang="en-GB" sz="2000" dirty="0">
                <a:solidFill>
                  <a:srgbClr val="2C444E"/>
                </a:solidFill>
                <a:latin typeface="News Cycle"/>
                <a:sym typeface="News Cycle"/>
              </a:rPr>
              <a:t>Helps universities make </a:t>
            </a:r>
            <a:r>
              <a:rPr lang="en-GB" sz="2000" dirty="0">
                <a:solidFill>
                  <a:schemeClr val="accent1">
                    <a:lumMod val="75000"/>
                  </a:schemeClr>
                </a:solidFill>
                <a:latin typeface="News Cycle"/>
                <a:sym typeface="News Cycle"/>
              </a:rPr>
              <a:t>more informed choices </a:t>
            </a:r>
            <a:r>
              <a:rPr lang="en-GB" sz="2000" dirty="0">
                <a:solidFill>
                  <a:srgbClr val="2C444E"/>
                </a:solidFill>
                <a:latin typeface="News Cycle"/>
                <a:sym typeface="News Cycle"/>
              </a:rPr>
              <a:t>from amongst the many highly-qualified applicants </a:t>
            </a:r>
          </a:p>
          <a:p>
            <a:pPr marL="457200" lvl="0" indent="-381000">
              <a:lnSpc>
                <a:spcPct val="115000"/>
              </a:lnSpc>
              <a:spcBef>
                <a:spcPts val="600"/>
              </a:spcBef>
              <a:buClr>
                <a:srgbClr val="00A4CA"/>
              </a:buClr>
              <a:buSzPts val="2400"/>
              <a:buFont typeface="News Cycle"/>
              <a:buChar char="•"/>
            </a:pPr>
            <a:r>
              <a:rPr lang="en-GB" sz="2000" dirty="0">
                <a:solidFill>
                  <a:srgbClr val="2C444E"/>
                </a:solidFill>
                <a:latin typeface="News Cycle"/>
                <a:sym typeface="News Cycle"/>
              </a:rPr>
              <a:t>Used in collaboration with other admissions processes such as interviews and academic qualifications</a:t>
            </a:r>
          </a:p>
        </p:txBody>
      </p:sp>
    </p:spTree>
    <p:extLst>
      <p:ext uri="{BB962C8B-B14F-4D97-AF65-F5344CB8AC3E}">
        <p14:creationId xmlns:p14="http://schemas.microsoft.com/office/powerpoint/2010/main" val="4144390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2" name="Text Placeholder 1"/>
          <p:cNvSpPr>
            <a:spLocks noGrp="1"/>
          </p:cNvSpPr>
          <p:nvPr>
            <p:ph type="body" idx="1"/>
          </p:nvPr>
        </p:nvSpPr>
        <p:spPr>
          <a:xfrm>
            <a:off x="855300" y="1261681"/>
            <a:ext cx="4739384" cy="2373059"/>
          </a:xfrm>
        </p:spPr>
        <p:txBody>
          <a:bodyPr/>
          <a:lstStyle/>
          <a:p>
            <a:pPr>
              <a:lnSpc>
                <a:spcPct val="100000"/>
              </a:lnSpc>
              <a:spcAft>
                <a:spcPts val="1200"/>
              </a:spcAft>
            </a:pPr>
            <a:r>
              <a:rPr lang="en-GB" dirty="0"/>
              <a:t>For more information </a:t>
            </a:r>
            <a:r>
              <a:rPr lang="en-US" dirty="0">
                <a:ea typeface="+mn-lt"/>
                <a:cs typeface="+mn-lt"/>
              </a:rPr>
              <a:t>visit the UCAT ANZ website: </a:t>
            </a:r>
            <a:r>
              <a:rPr lang="en-US" sz="2800" b="1" dirty="0">
                <a:solidFill>
                  <a:schemeClr val="accent1">
                    <a:lumMod val="60000"/>
                    <a:lumOff val="40000"/>
                  </a:schemeClr>
                </a:solidFill>
                <a:ea typeface="+mn-lt"/>
                <a:cs typeface="+mn-lt"/>
              </a:rPr>
              <a:t>ucat.edu.au</a:t>
            </a:r>
          </a:p>
          <a:p>
            <a:pPr>
              <a:lnSpc>
                <a:spcPct val="100000"/>
              </a:lnSpc>
            </a:pPr>
            <a:r>
              <a:rPr lang="en-US" dirty="0">
                <a:ea typeface="+mn-lt"/>
                <a:cs typeface="+mn-lt"/>
              </a:rPr>
              <a:t>Follow UCAT ANZ on social media for important updates and information for 2022 testing</a:t>
            </a:r>
            <a:r>
              <a:rPr lang="en-US" dirty="0"/>
              <a:t> </a:t>
            </a:r>
            <a:endParaRPr lang="en-US" dirty="0">
              <a:ea typeface="+mn-lt"/>
              <a:cs typeface="+mn-lt"/>
            </a:endParaRPr>
          </a:p>
          <a:p>
            <a:endParaRPr lang="en-GB" dirty="0"/>
          </a:p>
        </p:txBody>
      </p:sp>
      <p:sp>
        <p:nvSpPr>
          <p:cNvPr id="353" name="Google Shape;353;p36"/>
          <p:cNvSpPr txBox="1">
            <a:spLocks noGrp="1"/>
          </p:cNvSpPr>
          <p:nvPr>
            <p:ph type="ctrTitle" idx="4294967295"/>
          </p:nvPr>
        </p:nvSpPr>
        <p:spPr>
          <a:xfrm>
            <a:off x="855300" y="407570"/>
            <a:ext cx="4397375" cy="714375"/>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6000" dirty="0"/>
              <a:t>THANK YOU!</a:t>
            </a:r>
            <a:endParaRPr sz="6000" dirty="0"/>
          </a:p>
        </p:txBody>
      </p:sp>
      <p:sp>
        <p:nvSpPr>
          <p:cNvPr id="8" name="TextBox 5"/>
          <p:cNvSpPr txBox="1"/>
          <p:nvPr/>
        </p:nvSpPr>
        <p:spPr>
          <a:xfrm>
            <a:off x="3320075" y="3895917"/>
            <a:ext cx="2786040" cy="678647"/>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195">
              <a:lnSpc>
                <a:spcPct val="150000"/>
              </a:lnSpc>
            </a:pPr>
            <a:r>
              <a:rPr lang="en-GB" dirty="0">
                <a:solidFill>
                  <a:srgbClr val="000000"/>
                </a:solidFill>
                <a:latin typeface="News Cycle" panose="020B0604020202020204" charset="2"/>
              </a:rPr>
              <a:t> </a:t>
            </a:r>
            <a:r>
              <a:rPr lang="en-GB" sz="2800" b="1" dirty="0">
                <a:solidFill>
                  <a:schemeClr val="accent1">
                    <a:lumMod val="60000"/>
                    <a:lumOff val="40000"/>
                  </a:schemeClr>
                </a:solidFill>
                <a:latin typeface="News Cycle" panose="020B0604020202020204" charset="2"/>
              </a:rPr>
              <a:t>@</a:t>
            </a:r>
            <a:r>
              <a:rPr lang="en-GB" sz="2800" b="1" dirty="0" err="1">
                <a:solidFill>
                  <a:schemeClr val="accent1">
                    <a:lumMod val="60000"/>
                    <a:lumOff val="40000"/>
                  </a:schemeClr>
                </a:solidFill>
                <a:latin typeface="News Cycle" panose="020B0604020202020204" charset="2"/>
              </a:rPr>
              <a:t>ucatofficialanz</a:t>
            </a:r>
            <a:endParaRPr lang="en-GB" sz="2800" b="1" noProof="1">
              <a:solidFill>
                <a:schemeClr val="accent1">
                  <a:lumMod val="60000"/>
                  <a:lumOff val="40000"/>
                </a:schemeClr>
              </a:solidFill>
              <a:latin typeface="News Cycle" panose="020B0604020202020204" charset="2"/>
              <a:cs typeface="Calibri"/>
            </a:endParaRPr>
          </a:p>
        </p:txBody>
      </p:sp>
      <p:pic>
        <p:nvPicPr>
          <p:cNvPr id="7" name="Picture 6">
            <a:extLst>
              <a:ext uri="{FF2B5EF4-FFF2-40B4-BE49-F238E27FC236}">
                <a16:creationId xmlns:a16="http://schemas.microsoft.com/office/drawing/2014/main" id="{80062348-5F12-4C02-9F6B-C01BB54D7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416" y="3995440"/>
            <a:ext cx="676657" cy="676657"/>
          </a:xfrm>
          <a:prstGeom prst="rect">
            <a:avLst/>
          </a:prstGeom>
        </p:spPr>
      </p:pic>
      <p:pic>
        <p:nvPicPr>
          <p:cNvPr id="9" name="Picture 8">
            <a:extLst>
              <a:ext uri="{FF2B5EF4-FFF2-40B4-BE49-F238E27FC236}">
                <a16:creationId xmlns:a16="http://schemas.microsoft.com/office/drawing/2014/main" id="{94572112-46D6-433E-A01E-6213ED375F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778" y="3974571"/>
            <a:ext cx="718393" cy="718393"/>
          </a:xfrm>
          <a:prstGeom prst="rect">
            <a:avLst/>
          </a:prstGeom>
        </p:spPr>
      </p:pic>
      <p:sp>
        <p:nvSpPr>
          <p:cNvPr id="10" name="Oval 9">
            <a:extLst>
              <a:ext uri="{FF2B5EF4-FFF2-40B4-BE49-F238E27FC236}">
                <a16:creationId xmlns:a16="http://schemas.microsoft.com/office/drawing/2014/main" id="{5B3FC0B3-0A97-4EAB-8629-FBD74B87AFD1}"/>
              </a:ext>
            </a:extLst>
          </p:cNvPr>
          <p:cNvSpPr/>
          <p:nvPr/>
        </p:nvSpPr>
        <p:spPr>
          <a:xfrm>
            <a:off x="2695876" y="3993450"/>
            <a:ext cx="718392" cy="67864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82A9"/>
                </a:solidFill>
              </a:rPr>
              <a:t>What is the UCAT ANZ?</a:t>
            </a:r>
            <a:endParaRPr lang="en-GB" dirty="0"/>
          </a:p>
        </p:txBody>
      </p:sp>
      <p:sp>
        <p:nvSpPr>
          <p:cNvPr id="3" name="Text Placeholder 2"/>
          <p:cNvSpPr>
            <a:spLocks noGrp="1"/>
          </p:cNvSpPr>
          <p:nvPr>
            <p:ph type="body" idx="1"/>
          </p:nvPr>
        </p:nvSpPr>
        <p:spPr>
          <a:xfrm>
            <a:off x="855274" y="938463"/>
            <a:ext cx="2826643" cy="4062635"/>
          </a:xfrm>
        </p:spPr>
        <p:txBody>
          <a:bodyPr/>
          <a:lstStyle/>
          <a:p>
            <a:r>
              <a:rPr lang="en-GB" dirty="0"/>
              <a:t>You sit the test in same year that you apply to university</a:t>
            </a:r>
          </a:p>
          <a:p>
            <a:r>
              <a:rPr lang="en-GB" dirty="0"/>
              <a:t>You can only sit the test </a:t>
            </a:r>
            <a:r>
              <a:rPr lang="en-GB" b="1" dirty="0">
                <a:solidFill>
                  <a:schemeClr val="accent1">
                    <a:lumMod val="75000"/>
                  </a:schemeClr>
                </a:solidFill>
              </a:rPr>
              <a:t>once</a:t>
            </a:r>
            <a:r>
              <a:rPr lang="en-GB" dirty="0"/>
              <a:t> each year</a:t>
            </a:r>
          </a:p>
          <a:p>
            <a:r>
              <a:rPr lang="en-GB" dirty="0"/>
              <a:t>2 hour</a:t>
            </a:r>
            <a:r>
              <a:rPr lang="en-GB" dirty="0">
                <a:solidFill>
                  <a:srgbClr val="38364D"/>
                </a:solidFill>
              </a:rPr>
              <a:t>, multiple-choice, computer-based </a:t>
            </a:r>
            <a:r>
              <a:rPr lang="en-GB" dirty="0"/>
              <a:t>test which you sit at a Pearson VUE test centre</a:t>
            </a:r>
          </a:p>
          <a:p>
            <a:r>
              <a:rPr lang="en-GB" dirty="0"/>
              <a:t>Assesses a range of mental abilities across 5 separately timed subtests</a:t>
            </a:r>
          </a:p>
        </p:txBody>
      </p:sp>
      <p:sp>
        <p:nvSpPr>
          <p:cNvPr id="4" name="Text Placeholder 3"/>
          <p:cNvSpPr>
            <a:spLocks noGrp="1"/>
          </p:cNvSpPr>
          <p:nvPr>
            <p:ph type="body" idx="2"/>
          </p:nvPr>
        </p:nvSpPr>
        <p:spPr>
          <a:xfrm>
            <a:off x="3919190" y="2577487"/>
            <a:ext cx="2883067" cy="2423611"/>
          </a:xfrm>
        </p:spPr>
        <p:txBody>
          <a:bodyPr/>
          <a:lstStyle/>
          <a:p>
            <a:r>
              <a:rPr lang="en-GB" dirty="0"/>
              <a:t>Verbal Reasoning </a:t>
            </a:r>
          </a:p>
          <a:p>
            <a:r>
              <a:rPr lang="en-GB" dirty="0"/>
              <a:t>Decision Making</a:t>
            </a:r>
            <a:endParaRPr lang="en-GB" dirty="0">
              <a:cs typeface="Calibri"/>
            </a:endParaRPr>
          </a:p>
          <a:p>
            <a:r>
              <a:rPr lang="en-GB" dirty="0"/>
              <a:t>Quantitative Reasoning </a:t>
            </a:r>
            <a:endParaRPr lang="en-GB" dirty="0">
              <a:cs typeface="Calibri"/>
            </a:endParaRPr>
          </a:p>
          <a:p>
            <a:r>
              <a:rPr lang="en-GB" dirty="0"/>
              <a:t>Abstract Reasoning</a:t>
            </a:r>
            <a:endParaRPr lang="en-GB" dirty="0">
              <a:cs typeface="Calibri"/>
            </a:endParaRPr>
          </a:p>
          <a:p>
            <a:r>
              <a:rPr lang="en-GB" dirty="0"/>
              <a:t>Situational Judgement</a:t>
            </a:r>
            <a:endParaRPr lang="en-GB" dirty="0">
              <a:cs typeface="Calibri"/>
            </a:endParaRPr>
          </a:p>
          <a:p>
            <a:endParaRPr lang="en-GB" dirty="0"/>
          </a:p>
        </p:txBody>
      </p:sp>
      <p:grpSp>
        <p:nvGrpSpPr>
          <p:cNvPr id="6" name="Google Shape;984;p42"/>
          <p:cNvGrpSpPr/>
          <p:nvPr/>
        </p:nvGrpSpPr>
        <p:grpSpPr>
          <a:xfrm>
            <a:off x="4404931" y="1034713"/>
            <a:ext cx="1382254" cy="1458550"/>
            <a:chOff x="4539787" y="1011032"/>
            <a:chExt cx="598958" cy="720261"/>
          </a:xfrm>
        </p:grpSpPr>
        <p:sp>
          <p:nvSpPr>
            <p:cNvPr id="7" name="Google Shape;985;p42"/>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986;p42"/>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rgbClr val="C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75000"/>
                  </a:schemeClr>
                </a:solidFill>
                <a:latin typeface="Calibri"/>
                <a:ea typeface="Calibri"/>
                <a:cs typeface="Calibri"/>
                <a:sym typeface="Calibri"/>
              </a:endParaRPr>
            </a:p>
          </p:txBody>
        </p:sp>
        <p:sp>
          <p:nvSpPr>
            <p:cNvPr id="9" name="Google Shape;987;p42"/>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rgbClr val="C1D2D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988;p42"/>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989;p42"/>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rgbClr val="38364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 name="Google Shape;550;p40"/>
          <p:cNvGrpSpPr/>
          <p:nvPr/>
        </p:nvGrpSpPr>
        <p:grpSpPr>
          <a:xfrm>
            <a:off x="121440" y="368531"/>
            <a:ext cx="282184" cy="282183"/>
            <a:chOff x="6014317" y="3004378"/>
            <a:chExt cx="457200" cy="457199"/>
          </a:xfrm>
          <a:solidFill>
            <a:schemeClr val="bg1"/>
          </a:solidFill>
        </p:grpSpPr>
        <p:sp>
          <p:nvSpPr>
            <p:cNvPr id="16" name="Google Shape;551;p40"/>
            <p:cNvSpPr/>
            <p:nvPr/>
          </p:nvSpPr>
          <p:spPr>
            <a:xfrm>
              <a:off x="6014317" y="3326322"/>
              <a:ext cx="135254" cy="135255"/>
            </a:xfrm>
            <a:custGeom>
              <a:avLst/>
              <a:gdLst/>
              <a:ahLst/>
              <a:cxnLst/>
              <a:rect l="l" t="t" r="r" b="b"/>
              <a:pathLst>
                <a:path w="135254" h="135255" extrusionOk="0">
                  <a:moveTo>
                    <a:pt x="80010" y="0"/>
                  </a:moveTo>
                  <a:lnTo>
                    <a:pt x="11430" y="68580"/>
                  </a:lnTo>
                  <a:cubicBezTo>
                    <a:pt x="-3810" y="83820"/>
                    <a:pt x="-3810" y="108585"/>
                    <a:pt x="11430" y="123825"/>
                  </a:cubicBezTo>
                  <a:cubicBezTo>
                    <a:pt x="26670" y="139065"/>
                    <a:pt x="51435" y="139065"/>
                    <a:pt x="66675" y="123825"/>
                  </a:cubicBezTo>
                  <a:lnTo>
                    <a:pt x="135255" y="55245"/>
                  </a:lnTo>
                  <a:cubicBezTo>
                    <a:pt x="113348" y="40005"/>
                    <a:pt x="95250" y="21907"/>
                    <a:pt x="80010"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52;p40"/>
            <p:cNvSpPr/>
            <p:nvPr/>
          </p:nvSpPr>
          <p:spPr>
            <a:xfrm>
              <a:off x="6090517" y="3004378"/>
              <a:ext cx="381000" cy="381000"/>
            </a:xfrm>
            <a:custGeom>
              <a:avLst/>
              <a:gdLst/>
              <a:ahLst/>
              <a:cxnLst/>
              <a:rect l="l" t="t" r="r" b="b"/>
              <a:pathLst>
                <a:path w="381000" h="381000" extrusionOk="0">
                  <a:moveTo>
                    <a:pt x="190500" y="0"/>
                  </a:moveTo>
                  <a:cubicBezTo>
                    <a:pt x="85725" y="0"/>
                    <a:pt x="0" y="85725"/>
                    <a:pt x="0" y="190500"/>
                  </a:cubicBezTo>
                  <a:cubicBezTo>
                    <a:pt x="0" y="295275"/>
                    <a:pt x="85725" y="381000"/>
                    <a:pt x="190500" y="381000"/>
                  </a:cubicBezTo>
                  <a:cubicBezTo>
                    <a:pt x="295275" y="381000"/>
                    <a:pt x="381000" y="295275"/>
                    <a:pt x="381000" y="190500"/>
                  </a:cubicBezTo>
                  <a:cubicBezTo>
                    <a:pt x="381000" y="85725"/>
                    <a:pt x="296228" y="0"/>
                    <a:pt x="190500" y="0"/>
                  </a:cubicBezTo>
                  <a:close/>
                  <a:moveTo>
                    <a:pt x="295275" y="287655"/>
                  </a:moveTo>
                  <a:cubicBezTo>
                    <a:pt x="280035" y="304800"/>
                    <a:pt x="260033" y="317183"/>
                    <a:pt x="238125" y="325755"/>
                  </a:cubicBezTo>
                  <a:cubicBezTo>
                    <a:pt x="231458" y="327660"/>
                    <a:pt x="225743" y="329565"/>
                    <a:pt x="219075" y="331470"/>
                  </a:cubicBezTo>
                  <a:cubicBezTo>
                    <a:pt x="209550" y="333375"/>
                    <a:pt x="200025" y="334328"/>
                    <a:pt x="190500" y="334328"/>
                  </a:cubicBezTo>
                  <a:cubicBezTo>
                    <a:pt x="180975" y="334328"/>
                    <a:pt x="171450" y="333375"/>
                    <a:pt x="161925" y="331470"/>
                  </a:cubicBezTo>
                  <a:cubicBezTo>
                    <a:pt x="155258" y="330518"/>
                    <a:pt x="149543" y="328613"/>
                    <a:pt x="142875" y="325755"/>
                  </a:cubicBezTo>
                  <a:cubicBezTo>
                    <a:pt x="120968" y="318135"/>
                    <a:pt x="100965" y="304800"/>
                    <a:pt x="85725" y="287655"/>
                  </a:cubicBezTo>
                  <a:cubicBezTo>
                    <a:pt x="61913" y="261938"/>
                    <a:pt x="47625" y="227648"/>
                    <a:pt x="47625" y="190500"/>
                  </a:cubicBezTo>
                  <a:cubicBezTo>
                    <a:pt x="47625" y="111443"/>
                    <a:pt x="111443" y="47625"/>
                    <a:pt x="190500" y="47625"/>
                  </a:cubicBezTo>
                  <a:cubicBezTo>
                    <a:pt x="269558" y="47625"/>
                    <a:pt x="333375" y="111443"/>
                    <a:pt x="333375" y="190500"/>
                  </a:cubicBezTo>
                  <a:cubicBezTo>
                    <a:pt x="333375" y="227648"/>
                    <a:pt x="319088" y="261938"/>
                    <a:pt x="295275" y="28765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53;p40"/>
            <p:cNvSpPr/>
            <p:nvPr/>
          </p:nvSpPr>
          <p:spPr>
            <a:xfrm>
              <a:off x="6166717" y="3118678"/>
              <a:ext cx="228600" cy="152399"/>
            </a:xfrm>
            <a:custGeom>
              <a:avLst/>
              <a:gdLst/>
              <a:ahLst/>
              <a:cxnLst/>
              <a:rect l="l" t="t" r="r" b="b"/>
              <a:pathLst>
                <a:path w="228600" h="152399" extrusionOk="0">
                  <a:moveTo>
                    <a:pt x="222885" y="62865"/>
                  </a:moveTo>
                  <a:lnTo>
                    <a:pt x="165735" y="5715"/>
                  </a:lnTo>
                  <a:cubicBezTo>
                    <a:pt x="158115" y="-1905"/>
                    <a:pt x="146685" y="-1905"/>
                    <a:pt x="139065" y="5715"/>
                  </a:cubicBezTo>
                  <a:cubicBezTo>
                    <a:pt x="131445" y="13335"/>
                    <a:pt x="131445" y="24765"/>
                    <a:pt x="139065" y="32385"/>
                  </a:cubicBezTo>
                  <a:lnTo>
                    <a:pt x="163830" y="57150"/>
                  </a:lnTo>
                  <a:lnTo>
                    <a:pt x="19050" y="57150"/>
                  </a:lnTo>
                  <a:cubicBezTo>
                    <a:pt x="8572" y="57150"/>
                    <a:pt x="0" y="65722"/>
                    <a:pt x="0" y="76200"/>
                  </a:cubicBezTo>
                  <a:cubicBezTo>
                    <a:pt x="0" y="86678"/>
                    <a:pt x="8572" y="95250"/>
                    <a:pt x="19050" y="95250"/>
                  </a:cubicBezTo>
                  <a:lnTo>
                    <a:pt x="163830" y="95250"/>
                  </a:lnTo>
                  <a:lnTo>
                    <a:pt x="139065" y="120015"/>
                  </a:lnTo>
                  <a:cubicBezTo>
                    <a:pt x="131445" y="127635"/>
                    <a:pt x="131445" y="139065"/>
                    <a:pt x="139065" y="146685"/>
                  </a:cubicBezTo>
                  <a:cubicBezTo>
                    <a:pt x="142875" y="150495"/>
                    <a:pt x="147638" y="152400"/>
                    <a:pt x="152400" y="152400"/>
                  </a:cubicBezTo>
                  <a:cubicBezTo>
                    <a:pt x="157163" y="152400"/>
                    <a:pt x="161925" y="150495"/>
                    <a:pt x="165735" y="146685"/>
                  </a:cubicBezTo>
                  <a:lnTo>
                    <a:pt x="222885" y="89535"/>
                  </a:lnTo>
                  <a:cubicBezTo>
                    <a:pt x="230505" y="81915"/>
                    <a:pt x="230505" y="70485"/>
                    <a:pt x="222885" y="6286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62760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27"/>
          <p:cNvSpPr txBox="1">
            <a:spLocks noGrp="1"/>
          </p:cNvSpPr>
          <p:nvPr>
            <p:ph type="title" idx="4294967295"/>
          </p:nvPr>
        </p:nvSpPr>
        <p:spPr>
          <a:xfrm>
            <a:off x="698801" y="219336"/>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lt1"/>
                </a:solidFill>
              </a:rPr>
              <a:t>UCAT </a:t>
            </a:r>
            <a:r>
              <a:rPr lang="en-AU" dirty="0">
                <a:solidFill>
                  <a:schemeClr val="lt1"/>
                </a:solidFill>
              </a:rPr>
              <a:t>ANZ</a:t>
            </a:r>
            <a:r>
              <a:rPr lang="en" dirty="0">
                <a:solidFill>
                  <a:schemeClr val="lt1"/>
                </a:solidFill>
              </a:rPr>
              <a:t> Universities</a:t>
            </a:r>
            <a:endParaRPr dirty="0">
              <a:solidFill>
                <a:schemeClr val="lt1"/>
              </a:solidFill>
            </a:endParaRPr>
          </a:p>
        </p:txBody>
      </p:sp>
      <p:sp>
        <p:nvSpPr>
          <p:cNvPr id="17" name="Google Shape;117;p15"/>
          <p:cNvSpPr txBox="1">
            <a:spLocks/>
          </p:cNvSpPr>
          <p:nvPr/>
        </p:nvSpPr>
        <p:spPr>
          <a:xfrm>
            <a:off x="1915922" y="874123"/>
            <a:ext cx="3093493" cy="404331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University of Adelaide</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Central Queensland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Charles Sturt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Curtin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Griffith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Monash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Flinders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The University of Newcastle / University of New England</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The University of New South Wales</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The University of Queensland</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University of Tasmania</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The University of Western Australia</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Western Sydney University</a:t>
            </a:r>
          </a:p>
        </p:txBody>
      </p:sp>
      <p:sp>
        <p:nvSpPr>
          <p:cNvPr id="18" name="Google Shape;117;p15"/>
          <p:cNvSpPr txBox="1">
            <a:spLocks/>
          </p:cNvSpPr>
          <p:nvPr/>
        </p:nvSpPr>
        <p:spPr>
          <a:xfrm>
            <a:off x="4867959" y="892362"/>
            <a:ext cx="3059897" cy="405699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The University of Auckland</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University of Otago</a:t>
            </a:r>
          </a:p>
        </p:txBody>
      </p:sp>
    </p:spTree>
    <p:extLst>
      <p:ext uri="{BB962C8B-B14F-4D97-AF65-F5344CB8AC3E}">
        <p14:creationId xmlns:p14="http://schemas.microsoft.com/office/powerpoint/2010/main" val="300486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3A07BC-652E-4262-9FBA-61BA4A6126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Title 2">
            <a:extLst>
              <a:ext uri="{FF2B5EF4-FFF2-40B4-BE49-F238E27FC236}">
                <a16:creationId xmlns:a16="http://schemas.microsoft.com/office/drawing/2014/main" id="{FE64E1BA-79C5-4B5A-B32A-DDA5D90F2C0B}"/>
              </a:ext>
            </a:extLst>
          </p:cNvPr>
          <p:cNvSpPr>
            <a:spLocks noGrp="1"/>
          </p:cNvSpPr>
          <p:nvPr>
            <p:ph type="title"/>
          </p:nvPr>
        </p:nvSpPr>
        <p:spPr/>
        <p:txBody>
          <a:bodyPr/>
          <a:lstStyle/>
          <a:p>
            <a:r>
              <a:rPr lang="en-AU" dirty="0"/>
              <a:t>Eligibility</a:t>
            </a:r>
          </a:p>
        </p:txBody>
      </p:sp>
      <p:sp>
        <p:nvSpPr>
          <p:cNvPr id="4" name="Text Placeholder 3">
            <a:extLst>
              <a:ext uri="{FF2B5EF4-FFF2-40B4-BE49-F238E27FC236}">
                <a16:creationId xmlns:a16="http://schemas.microsoft.com/office/drawing/2014/main" id="{FF427905-ED73-4E75-9BAF-B7936C3A7BA3}"/>
              </a:ext>
            </a:extLst>
          </p:cNvPr>
          <p:cNvSpPr>
            <a:spLocks noGrp="1"/>
          </p:cNvSpPr>
          <p:nvPr>
            <p:ph type="body" idx="1"/>
          </p:nvPr>
        </p:nvSpPr>
        <p:spPr>
          <a:xfrm>
            <a:off x="855299" y="1261680"/>
            <a:ext cx="7629481" cy="3040961"/>
          </a:xfrm>
        </p:spPr>
        <p:txBody>
          <a:bodyPr>
            <a:normAutofit fontScale="55000" lnSpcReduction="20000"/>
          </a:bodyPr>
          <a:lstStyle/>
          <a:p>
            <a:r>
              <a:rPr lang="en-US" b="1" dirty="0"/>
              <a:t>The UCAT ANZ test is only available to a candidate whose educational level at the time of sitting the test is that they are undertaking or have completed the final year of secondary schooling, or higher.</a:t>
            </a:r>
            <a:r>
              <a:rPr lang="en-US" dirty="0"/>
              <a:t> </a:t>
            </a:r>
            <a:br>
              <a:rPr lang="en-US" dirty="0"/>
            </a:br>
            <a:r>
              <a:rPr lang="en-US" dirty="0"/>
              <a:t>For example, candidates registering for UCAT ANZ 2022 should have completed, or plan to complete their final year of secondary schooling in 2022, that is, Year 12 in Australia or Year 13 in New Zealand.</a:t>
            </a:r>
          </a:p>
          <a:p>
            <a:r>
              <a:rPr lang="en-US" b="1" dirty="0"/>
              <a:t>Students in </a:t>
            </a:r>
            <a:r>
              <a:rPr lang="en-US" sz="2500" b="1" dirty="0"/>
              <a:t>Australian</a:t>
            </a:r>
            <a:r>
              <a:rPr lang="en-US" b="1" dirty="0"/>
              <a:t> Year 11 or lower are NOT eligible to sit the UCAT ANZ.</a:t>
            </a:r>
            <a:br>
              <a:rPr lang="en-US" dirty="0"/>
            </a:br>
            <a:r>
              <a:rPr lang="en-US" dirty="0"/>
              <a:t>This includes Year 11 students undertaking one or more Year 12 subjects. Year 12 students completing Year 12 over two years are only eligible to sit the UCAT ANZ in their final year.</a:t>
            </a:r>
          </a:p>
          <a:p>
            <a:r>
              <a:rPr lang="en-US" b="1" dirty="0"/>
              <a:t>Candidates are eligible to sit UCAT ANZ if they have commenced or completed an undergraduate degree</a:t>
            </a:r>
            <a:r>
              <a:rPr lang="en-US" dirty="0"/>
              <a:t>. </a:t>
            </a:r>
            <a:br>
              <a:rPr lang="en-US" dirty="0"/>
            </a:br>
            <a:r>
              <a:rPr lang="en-US" dirty="0"/>
              <a:t>It is noted, however, that not all undergraduate degree programs for which UCAT ANZ is a prerequisite will offer places for </a:t>
            </a:r>
            <a:r>
              <a:rPr lang="en-US" sz="2500" dirty="0"/>
              <a:t>non-school</a:t>
            </a:r>
            <a:r>
              <a:rPr lang="en-US" dirty="0"/>
              <a:t> leavers. Candidates are advised to check the </a:t>
            </a:r>
            <a:r>
              <a:rPr lang="en-US" dirty="0">
                <a:hlinkClick r:id="rId2"/>
              </a:rPr>
              <a:t>UCAT ANZ Consortium university websites</a:t>
            </a:r>
            <a:r>
              <a:rPr lang="en-US" dirty="0"/>
              <a:t> for further information.</a:t>
            </a:r>
          </a:p>
          <a:p>
            <a:r>
              <a:rPr lang="en-US" b="1" dirty="0"/>
              <a:t>Only a limited number of UCAT ANZ Consortium universities require international students</a:t>
            </a:r>
            <a:r>
              <a:rPr lang="en-US" dirty="0"/>
              <a:t> to sit UCAT ANZ and, if so, it will only be required in specific circumstances. Candidates are advised to check the </a:t>
            </a:r>
            <a:r>
              <a:rPr lang="en-US" dirty="0">
                <a:hlinkClick r:id="rId2"/>
              </a:rPr>
              <a:t>UCAT ANZ Consortium university websites</a:t>
            </a:r>
            <a:r>
              <a:rPr lang="en-US" dirty="0"/>
              <a:t> for further information.</a:t>
            </a:r>
            <a:endParaRPr lang="en-AU" dirty="0"/>
          </a:p>
        </p:txBody>
      </p:sp>
    </p:spTree>
    <p:extLst>
      <p:ext uri="{BB962C8B-B14F-4D97-AF65-F5344CB8AC3E}">
        <p14:creationId xmlns:p14="http://schemas.microsoft.com/office/powerpoint/2010/main" val="148089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idx="4294967295"/>
          </p:nvPr>
        </p:nvSpPr>
        <p:spPr>
          <a:xfrm>
            <a:off x="855298" y="401561"/>
            <a:ext cx="6602413" cy="74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Key Dates 2022</a:t>
            </a:r>
            <a:endParaRPr dirty="0"/>
          </a:p>
        </p:txBody>
      </p:sp>
      <p:graphicFrame>
        <p:nvGraphicFramePr>
          <p:cNvPr id="224" name="Google Shape;224;p26"/>
          <p:cNvGraphicFramePr/>
          <p:nvPr>
            <p:extLst>
              <p:ext uri="{D42A27DB-BD31-4B8C-83A1-F6EECF244321}">
                <p14:modId xmlns:p14="http://schemas.microsoft.com/office/powerpoint/2010/main" val="2873122961"/>
              </p:ext>
            </p:extLst>
          </p:nvPr>
        </p:nvGraphicFramePr>
        <p:xfrm>
          <a:off x="855298" y="1214278"/>
          <a:ext cx="6835586" cy="3459120"/>
        </p:xfrm>
        <a:graphic>
          <a:graphicData uri="http://schemas.openxmlformats.org/drawingml/2006/table">
            <a:tbl>
              <a:tblPr>
                <a:solidFill>
                  <a:schemeClr val="accent3">
                    <a:lumMod val="20000"/>
                    <a:lumOff val="80000"/>
                  </a:schemeClr>
                </a:solidFill>
                <a:tableStyleId>{0E3FDE45-AF77-4B5C-9715-49D594BDF05E}</a:tableStyleId>
              </a:tblPr>
              <a:tblGrid>
                <a:gridCol w="2319233">
                  <a:extLst>
                    <a:ext uri="{9D8B030D-6E8A-4147-A177-3AD203B41FA5}">
                      <a16:colId xmlns:a16="http://schemas.microsoft.com/office/drawing/2014/main" val="20000"/>
                    </a:ext>
                  </a:extLst>
                </a:gridCol>
                <a:gridCol w="4516353">
                  <a:extLst>
                    <a:ext uri="{9D8B030D-6E8A-4147-A177-3AD203B41FA5}">
                      <a16:colId xmlns:a16="http://schemas.microsoft.com/office/drawing/2014/main" val="20003"/>
                    </a:ext>
                  </a:extLst>
                </a:gridCol>
              </a:tblGrid>
              <a:tr h="360000">
                <a:tc>
                  <a:txBody>
                    <a:bodyPr/>
                    <a:lstStyle/>
                    <a:p>
                      <a:r>
                        <a:rPr lang="en-GB" sz="1600" dirty="0">
                          <a:latin typeface="News Cycle" panose="020B0604020202020204" charset="2"/>
                        </a:rPr>
                        <a:t>1 Feb</a:t>
                      </a:r>
                      <a:endParaRPr lang="en-GB" sz="1600" dirty="0">
                        <a:solidFill>
                          <a:schemeClr val="tx1"/>
                        </a:solidFill>
                        <a:latin typeface="News Cycle" panose="020B0604020202020204" charset="2"/>
                      </a:endParaRPr>
                    </a:p>
                  </a:txBody>
                  <a:tcPr anchor="ctr">
                    <a:lnB w="12700" cap="flat" cmpd="sng" algn="ctr">
                      <a:solidFill>
                        <a:schemeClr val="tx1"/>
                      </a:solidFill>
                      <a:prstDash val="solid"/>
                      <a:round/>
                      <a:headEnd type="none" w="med" len="med"/>
                      <a:tailEnd type="none" w="med" len="med"/>
                    </a:lnB>
                  </a:tcPr>
                </a:tc>
                <a:tc>
                  <a:txBody>
                    <a:bodyPr/>
                    <a:lstStyle/>
                    <a:p>
                      <a:r>
                        <a:rPr lang="en-GB" sz="1600" dirty="0">
                          <a:latin typeface="News Cycle" panose="020B0604020202020204" charset="2"/>
                        </a:rPr>
                        <a:t>Concession</a:t>
                      </a:r>
                      <a:r>
                        <a:rPr lang="en-GB" sz="1600" baseline="0" dirty="0">
                          <a:latin typeface="News Cycle" panose="020B0604020202020204" charset="2"/>
                        </a:rPr>
                        <a:t> Scheme and Access Arrangements open</a:t>
                      </a:r>
                      <a:endParaRPr lang="en-GB" sz="1600" dirty="0">
                        <a:solidFill>
                          <a:schemeClr val="tx1"/>
                        </a:solidFill>
                        <a:latin typeface="News Cycle" panose="020B0604020202020204" charset="2"/>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0000">
                <a:tc>
                  <a:txBody>
                    <a:bodyPr/>
                    <a:lstStyle/>
                    <a:p>
                      <a:r>
                        <a:rPr lang="en-GB" sz="1600" dirty="0">
                          <a:latin typeface="News Cycle" panose="020B0604020202020204" charset="2"/>
                        </a:rPr>
                        <a:t>1 March</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Booking opens</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0000">
                <a:tc>
                  <a:txBody>
                    <a:bodyPr/>
                    <a:lstStyle/>
                    <a:p>
                      <a:r>
                        <a:rPr lang="en-GB" sz="1600" b="0" dirty="0">
                          <a:latin typeface="News Cycle" panose="020B0604020202020204" charset="2"/>
                        </a:rPr>
                        <a:t>10 May </a:t>
                      </a:r>
                      <a:r>
                        <a:rPr kumimoji="0" lang="en-GB" sz="1100" b="0" i="0" u="none" strike="noStrike" kern="0" cap="none" spc="0" normalizeH="0" baseline="0" noProof="0" dirty="0">
                          <a:ln>
                            <a:noFill/>
                          </a:ln>
                          <a:solidFill>
                            <a:srgbClr val="2C444E"/>
                          </a:solidFill>
                          <a:effectLst/>
                          <a:uLnTx/>
                          <a:uFillTx/>
                          <a:latin typeface="News Cycle" panose="020B0604020202020204" charset="2"/>
                          <a:ea typeface="+mn-ea"/>
                          <a:cs typeface="+mn-cs"/>
                          <a:sym typeface="Arial"/>
                        </a:rPr>
                        <a:t>(11:59pm AEST)</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0" dirty="0">
                          <a:latin typeface="News Cycle" panose="020B0604020202020204" charset="2"/>
                        </a:rPr>
                        <a:t>Concession Scheme deadline</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76000">
                <a:tc>
                  <a:txBody>
                    <a:bodyPr/>
                    <a:lstStyle/>
                    <a:p>
                      <a:r>
                        <a:rPr lang="en-GB" sz="1600" b="1" dirty="0">
                          <a:latin typeface="News Cycle" panose="020B0604020202020204" charset="2"/>
                        </a:rPr>
                        <a:t>17 May </a:t>
                      </a:r>
                      <a:r>
                        <a:rPr lang="en-GB" sz="1100" b="0" dirty="0">
                          <a:latin typeface="News Cycle" panose="020B0604020202020204" charset="2"/>
                        </a:rPr>
                        <a:t>(11:59pm AEST)</a:t>
                      </a:r>
                      <a:endParaRPr lang="en-GB" sz="11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News Cycle" panose="020B0604020202020204" charset="2"/>
                        </a:rPr>
                        <a:t>BOOKING DEADLINE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Access Arrangements deadline</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3173491"/>
                  </a:ext>
                </a:extLst>
              </a:tr>
              <a:tr h="360000">
                <a:tc>
                  <a:txBody>
                    <a:bodyPr/>
                    <a:lstStyle/>
                    <a:p>
                      <a:r>
                        <a:rPr lang="en-GB" sz="1600" b="1" dirty="0">
                          <a:latin typeface="News Cycle" panose="020B0604020202020204" charset="2"/>
                        </a:rPr>
                        <a:t>31 May </a:t>
                      </a:r>
                      <a:r>
                        <a:rPr lang="en-GB" sz="1100" b="0" dirty="0">
                          <a:latin typeface="News Cycle" panose="020B0604020202020204" charset="2"/>
                        </a:rPr>
                        <a:t>(11:59pm AEST)</a:t>
                      </a:r>
                      <a:endParaRPr lang="en-GB" sz="11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News Cycle" panose="020B0604020202020204" charset="2"/>
                        </a:rPr>
                        <a:t>Late booking deadline</a:t>
                      </a:r>
                      <a:endParaRPr lang="en-GB" sz="1600" b="1"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728381"/>
                  </a:ext>
                </a:extLst>
              </a:tr>
              <a:tr h="360000">
                <a:tc>
                  <a:txBody>
                    <a:bodyPr/>
                    <a:lstStyle/>
                    <a:p>
                      <a:r>
                        <a:rPr lang="en-GB" sz="1600" b="1" dirty="0">
                          <a:latin typeface="News Cycle" panose="020B0604020202020204" charset="2"/>
                        </a:rPr>
                        <a:t>3 June </a:t>
                      </a:r>
                      <a:r>
                        <a:rPr kumimoji="0" lang="en-GB" sz="1100" b="0" i="0" u="none" strike="noStrike" kern="0" cap="none" spc="0" normalizeH="0" baseline="0" noProof="0" dirty="0">
                          <a:ln>
                            <a:noFill/>
                          </a:ln>
                          <a:solidFill>
                            <a:srgbClr val="2C444E"/>
                          </a:solidFill>
                          <a:effectLst/>
                          <a:uLnTx/>
                          <a:uFillTx/>
                          <a:latin typeface="News Cycle" panose="020B0604020202020204" charset="2"/>
                          <a:ea typeface="+mn-ea"/>
                          <a:cs typeface="+mn-cs"/>
                          <a:sym typeface="Arial"/>
                        </a:rPr>
                        <a:t>(11:59pm AEST)</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Refund deadline </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466146"/>
                  </a:ext>
                </a:extLst>
              </a:tr>
              <a:tr h="360000">
                <a:tc>
                  <a:txBody>
                    <a:bodyPr/>
                    <a:lstStyle/>
                    <a:p>
                      <a:r>
                        <a:rPr lang="en-GB" sz="1600" dirty="0">
                          <a:latin typeface="News Cycle" panose="020B0604020202020204" charset="2"/>
                        </a:rPr>
                        <a:t>1 July</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News Cycle" panose="020B0604020202020204" charset="2"/>
                        </a:rPr>
                        <a:t>Testing begins</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6634855"/>
                  </a:ext>
                </a:extLst>
              </a:tr>
              <a:tr h="360000">
                <a:tc>
                  <a:txBody>
                    <a:bodyPr/>
                    <a:lstStyle/>
                    <a:p>
                      <a:r>
                        <a:rPr lang="en-GB" sz="1600" dirty="0">
                          <a:solidFill>
                            <a:schemeClr val="tx1"/>
                          </a:solidFill>
                          <a:latin typeface="News Cycle" panose="020B0604020202020204" charset="2"/>
                        </a:rPr>
                        <a:t>12 August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News Cycle" panose="020B0604020202020204" charset="2"/>
                        </a:rPr>
                        <a:t>Last testing date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6341949"/>
                  </a:ext>
                </a:extLst>
              </a:tr>
              <a:tr h="360000">
                <a:tc>
                  <a:txBody>
                    <a:bodyPr/>
                    <a:lstStyle/>
                    <a:p>
                      <a:r>
                        <a:rPr lang="en-GB" sz="1600" dirty="0">
                          <a:solidFill>
                            <a:schemeClr val="tx1"/>
                          </a:solidFill>
                          <a:latin typeface="News Cycle" panose="020B0604020202020204" charset="2"/>
                        </a:rPr>
                        <a:t>By early September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News Cycle" panose="020B0604020202020204" charset="2"/>
                        </a:rPr>
                        <a:t>Results delivered to universities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3740388"/>
                  </a:ext>
                </a:extLst>
              </a:tr>
            </a:tbl>
          </a:graphicData>
        </a:graphic>
      </p:graphicFrame>
      <p:sp>
        <p:nvSpPr>
          <p:cNvPr id="6" name="Google Shape;263;p29"/>
          <p:cNvSpPr/>
          <p:nvPr/>
        </p:nvSpPr>
        <p:spPr>
          <a:xfrm rot="10800000" flipH="1">
            <a:off x="8502341" y="464878"/>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690;p41"/>
          <p:cNvGrpSpPr/>
          <p:nvPr/>
        </p:nvGrpSpPr>
        <p:grpSpPr>
          <a:xfrm flipH="1">
            <a:off x="8692765" y="655302"/>
            <a:ext cx="368551" cy="368551"/>
            <a:chOff x="2594325" y="1627175"/>
            <a:chExt cx="440850" cy="440850"/>
          </a:xfrm>
          <a:solidFill>
            <a:schemeClr val="bg1"/>
          </a:solidFill>
        </p:grpSpPr>
        <p:sp>
          <p:nvSpPr>
            <p:cNvPr id="8" name="Google Shape;691;p41"/>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 name="Google Shape;692;p41"/>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 name="Google Shape;693;p41"/>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a:spLocks noGrp="1"/>
          </p:cNvSpPr>
          <p:nvPr>
            <p:ph type="title"/>
          </p:nvPr>
        </p:nvSpPr>
        <p:spPr>
          <a:xfrm>
            <a:off x="855320" y="279831"/>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Registration and Booking</a:t>
            </a:r>
            <a:endParaRPr dirty="0"/>
          </a:p>
        </p:txBody>
      </p:sp>
      <p:grpSp>
        <p:nvGrpSpPr>
          <p:cNvPr id="282" name="Google Shape;282;p30"/>
          <p:cNvGrpSpPr/>
          <p:nvPr/>
        </p:nvGrpSpPr>
        <p:grpSpPr>
          <a:xfrm>
            <a:off x="855320" y="3445297"/>
            <a:ext cx="4731440" cy="1418372"/>
            <a:chOff x="710674" y="1294925"/>
            <a:chExt cx="7282934" cy="1418372"/>
          </a:xfrm>
        </p:grpSpPr>
        <p:sp>
          <p:nvSpPr>
            <p:cNvPr id="283" name="Google Shape;283;p30"/>
            <p:cNvSpPr txBox="1"/>
            <p:nvPr/>
          </p:nvSpPr>
          <p:spPr>
            <a:xfrm>
              <a:off x="710674" y="1373350"/>
              <a:ext cx="2004300"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2"/>
                  </a:solidFill>
                  <a:latin typeface="News Cycle"/>
                  <a:ea typeface="News Cycle"/>
                  <a:cs typeface="News Cycle"/>
                  <a:sym typeface="News Cycle"/>
                </a:rPr>
                <a:t>Step 3</a:t>
              </a:r>
              <a:endParaRPr sz="2800" dirty="0">
                <a:solidFill>
                  <a:schemeClr val="accent2"/>
                </a:solidFill>
                <a:latin typeface="News Cycle"/>
                <a:ea typeface="News Cycle"/>
                <a:cs typeface="News Cycle"/>
                <a:sym typeface="News Cycle"/>
              </a:endParaRPr>
            </a:p>
          </p:txBody>
        </p:sp>
        <p:sp>
          <p:nvSpPr>
            <p:cNvPr id="284" name="Google Shape;284;p30"/>
            <p:cNvSpPr/>
            <p:nvPr/>
          </p:nvSpPr>
          <p:spPr>
            <a:xfrm>
              <a:off x="2539852" y="1294925"/>
              <a:ext cx="5453756" cy="1418372"/>
            </a:xfrm>
            <a:prstGeom prst="rect">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News Cycle"/>
                <a:ea typeface="News Cycle"/>
                <a:cs typeface="News Cycle"/>
                <a:sym typeface="News Cycle"/>
              </a:endParaRPr>
            </a:p>
          </p:txBody>
        </p:sp>
        <p:sp>
          <p:nvSpPr>
            <p:cNvPr id="285" name="Google Shape;285;p30"/>
            <p:cNvSpPr txBox="1"/>
            <p:nvPr/>
          </p:nvSpPr>
          <p:spPr>
            <a:xfrm>
              <a:off x="2772452" y="1685601"/>
              <a:ext cx="5161884" cy="629700"/>
            </a:xfrm>
            <a:prstGeom prst="rect">
              <a:avLst/>
            </a:prstGeom>
            <a:noFill/>
            <a:ln>
              <a:noFill/>
            </a:ln>
          </p:spPr>
          <p:txBody>
            <a:bodyPr spcFirstLastPara="1" wrap="square" lIns="91425" tIns="45700" rIns="91425" bIns="45700" anchor="ctr" anchorCtr="0">
              <a:noAutofit/>
            </a:bodyPr>
            <a:lstStyle/>
            <a:p>
              <a:r>
                <a:rPr lang="en-US" sz="1600" b="1" dirty="0">
                  <a:solidFill>
                    <a:schemeClr val="accent1">
                      <a:lumMod val="60000"/>
                      <a:lumOff val="40000"/>
                    </a:schemeClr>
                  </a:solidFill>
                  <a:latin typeface="News Cycle" panose="020B0604020202020204" charset="2"/>
                </a:rPr>
                <a:t>Book your test </a:t>
              </a:r>
              <a:r>
                <a:rPr lang="en-GB" sz="1600" dirty="0">
                  <a:solidFill>
                    <a:schemeClr val="bg1"/>
                  </a:solidFill>
                  <a:latin typeface="News Cycle" panose="020B0604020202020204" charset="2"/>
                </a:rPr>
                <a:t>from 1 March via your candidate account. </a:t>
              </a:r>
            </a:p>
            <a:p>
              <a:endParaRPr lang="en-GB" sz="1600" dirty="0">
                <a:solidFill>
                  <a:schemeClr val="bg1"/>
                </a:solidFill>
                <a:latin typeface="News Cycle" panose="020B0604020202020204" charset="2"/>
              </a:endParaRPr>
            </a:p>
            <a:p>
              <a:r>
                <a:rPr lang="en-GB" sz="1600" dirty="0">
                  <a:solidFill>
                    <a:schemeClr val="bg1"/>
                  </a:solidFill>
                  <a:latin typeface="News Cycle" panose="020B0604020202020204" charset="2"/>
                </a:rPr>
                <a:t>The booking deadline is </a:t>
              </a:r>
              <a:r>
                <a:rPr lang="en-GB" sz="1600" b="1" dirty="0">
                  <a:solidFill>
                    <a:schemeClr val="bg1"/>
                  </a:solidFill>
                  <a:latin typeface="News Cycle" panose="020B0604020202020204" charset="2"/>
                </a:rPr>
                <a:t>17 May at 11:59pm AEST.</a:t>
              </a:r>
              <a:endParaRPr lang="en-US" sz="1600" b="1" dirty="0">
                <a:solidFill>
                  <a:schemeClr val="bg1"/>
                </a:solidFill>
                <a:latin typeface="News Cycle" panose="020B0604020202020204" charset="2"/>
              </a:endParaRPr>
            </a:p>
          </p:txBody>
        </p:sp>
      </p:grpSp>
      <p:grpSp>
        <p:nvGrpSpPr>
          <p:cNvPr id="16" name="Google Shape;282;p30"/>
          <p:cNvGrpSpPr/>
          <p:nvPr/>
        </p:nvGrpSpPr>
        <p:grpSpPr>
          <a:xfrm>
            <a:off x="844170" y="1144541"/>
            <a:ext cx="5255547" cy="849553"/>
            <a:chOff x="710674" y="1298851"/>
            <a:chExt cx="8260854" cy="704199"/>
          </a:xfrm>
        </p:grpSpPr>
        <p:sp>
          <p:nvSpPr>
            <p:cNvPr id="17" name="Google Shape;283;p30"/>
            <p:cNvSpPr txBox="1"/>
            <p:nvPr/>
          </p:nvSpPr>
          <p:spPr>
            <a:xfrm>
              <a:off x="710674" y="1373350"/>
              <a:ext cx="2004300"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1">
                      <a:lumMod val="50000"/>
                    </a:schemeClr>
                  </a:solidFill>
                  <a:latin typeface="News Cycle"/>
                  <a:ea typeface="News Cycle"/>
                  <a:cs typeface="News Cycle"/>
                  <a:sym typeface="News Cycle"/>
                </a:rPr>
                <a:t>Step 1</a:t>
              </a:r>
              <a:r>
                <a:rPr lang="en" sz="2800" dirty="0">
                  <a:solidFill>
                    <a:schemeClr val="accent2"/>
                  </a:solidFill>
                  <a:latin typeface="News Cycle"/>
                  <a:ea typeface="News Cycle"/>
                  <a:cs typeface="News Cycle"/>
                  <a:sym typeface="News Cycle"/>
                </a:rPr>
                <a:t> </a:t>
              </a:r>
              <a:endParaRPr sz="2800" dirty="0">
                <a:solidFill>
                  <a:schemeClr val="accent2"/>
                </a:solidFill>
                <a:latin typeface="News Cycle"/>
                <a:ea typeface="News Cycle"/>
                <a:cs typeface="News Cycle"/>
                <a:sym typeface="News Cycle"/>
              </a:endParaRPr>
            </a:p>
          </p:txBody>
        </p:sp>
        <p:sp>
          <p:nvSpPr>
            <p:cNvPr id="18" name="Google Shape;284;p30"/>
            <p:cNvSpPr/>
            <p:nvPr/>
          </p:nvSpPr>
          <p:spPr>
            <a:xfrm>
              <a:off x="2596084" y="1298851"/>
              <a:ext cx="6375444" cy="686301"/>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latin typeface="News Cycle"/>
                <a:ea typeface="News Cycle"/>
                <a:cs typeface="News Cycle"/>
                <a:sym typeface="News Cycle"/>
              </a:endParaRPr>
            </a:p>
          </p:txBody>
        </p:sp>
        <p:sp>
          <p:nvSpPr>
            <p:cNvPr id="19" name="Google Shape;285;p30"/>
            <p:cNvSpPr txBox="1"/>
            <p:nvPr/>
          </p:nvSpPr>
          <p:spPr>
            <a:xfrm>
              <a:off x="2714973" y="1380919"/>
              <a:ext cx="5888469" cy="525632"/>
            </a:xfrm>
            <a:prstGeom prst="rect">
              <a:avLst/>
            </a:prstGeom>
            <a:noFill/>
            <a:ln>
              <a:noFill/>
            </a:ln>
          </p:spPr>
          <p:txBody>
            <a:bodyPr spcFirstLastPara="1" wrap="square" lIns="91425" tIns="45700" rIns="91425" bIns="45700" anchor="ctr" anchorCtr="0">
              <a:noAutofit/>
            </a:bodyPr>
            <a:lstStyle/>
            <a:p>
              <a:r>
                <a:rPr lang="en-US" sz="1600" b="1" dirty="0">
                  <a:solidFill>
                    <a:schemeClr val="accent1">
                      <a:lumMod val="60000"/>
                      <a:lumOff val="40000"/>
                    </a:schemeClr>
                  </a:solidFill>
                  <a:latin typeface="News Cycle" panose="020B0604020202020204" charset="2"/>
                </a:rPr>
                <a:t>Register</a:t>
              </a:r>
              <a:r>
                <a:rPr lang="en-US" sz="1600" dirty="0">
                  <a:solidFill>
                    <a:schemeClr val="bg1"/>
                  </a:solidFill>
                  <a:latin typeface="News Cycle" panose="020B0604020202020204" charset="2"/>
                </a:rPr>
                <a:t> your candidate account</a:t>
              </a:r>
            </a:p>
          </p:txBody>
        </p:sp>
      </p:grpSp>
      <p:grpSp>
        <p:nvGrpSpPr>
          <p:cNvPr id="20" name="Google Shape;282;p30"/>
          <p:cNvGrpSpPr/>
          <p:nvPr/>
        </p:nvGrpSpPr>
        <p:grpSpPr>
          <a:xfrm>
            <a:off x="855320" y="2229814"/>
            <a:ext cx="5021372" cy="923014"/>
            <a:chOff x="710674" y="1247825"/>
            <a:chExt cx="7653740" cy="923014"/>
          </a:xfrm>
        </p:grpSpPr>
        <p:sp>
          <p:nvSpPr>
            <p:cNvPr id="21" name="Google Shape;283;p30"/>
            <p:cNvSpPr txBox="1"/>
            <p:nvPr/>
          </p:nvSpPr>
          <p:spPr>
            <a:xfrm>
              <a:off x="710674" y="1373350"/>
              <a:ext cx="2004300"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1">
                      <a:lumMod val="75000"/>
                    </a:schemeClr>
                  </a:solidFill>
                  <a:latin typeface="News Cycle"/>
                  <a:ea typeface="News Cycle"/>
                  <a:cs typeface="News Cycle"/>
                  <a:sym typeface="News Cycle"/>
                </a:rPr>
                <a:t>Step 2 </a:t>
              </a:r>
              <a:endParaRPr sz="2800" dirty="0">
                <a:solidFill>
                  <a:schemeClr val="accent1">
                    <a:lumMod val="75000"/>
                  </a:schemeClr>
                </a:solidFill>
                <a:latin typeface="News Cycle"/>
                <a:ea typeface="News Cycle"/>
                <a:cs typeface="News Cycle"/>
                <a:sym typeface="News Cycle"/>
              </a:endParaRPr>
            </a:p>
          </p:txBody>
        </p:sp>
        <p:sp>
          <p:nvSpPr>
            <p:cNvPr id="22" name="Google Shape;284;p30"/>
            <p:cNvSpPr/>
            <p:nvPr/>
          </p:nvSpPr>
          <p:spPr>
            <a:xfrm>
              <a:off x="2521990" y="1247825"/>
              <a:ext cx="5842424" cy="923014"/>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News Cycle"/>
                <a:ea typeface="News Cycle"/>
                <a:cs typeface="News Cycle"/>
                <a:sym typeface="News Cycle"/>
              </a:endParaRPr>
            </a:p>
          </p:txBody>
        </p:sp>
        <p:sp>
          <p:nvSpPr>
            <p:cNvPr id="23" name="Google Shape;285;p30"/>
            <p:cNvSpPr txBox="1"/>
            <p:nvPr/>
          </p:nvSpPr>
          <p:spPr>
            <a:xfrm>
              <a:off x="2634548" y="1407254"/>
              <a:ext cx="5616549" cy="672890"/>
            </a:xfrm>
            <a:prstGeom prst="rect">
              <a:avLst/>
            </a:prstGeom>
            <a:noFill/>
            <a:ln>
              <a:noFill/>
            </a:ln>
          </p:spPr>
          <p:txBody>
            <a:bodyPr spcFirstLastPara="1" wrap="square" lIns="91425" tIns="45700" rIns="91425" bIns="45700" anchor="ctr" anchorCtr="0">
              <a:noAutofit/>
            </a:bodyPr>
            <a:lstStyle/>
            <a:p>
              <a:r>
                <a:rPr lang="en-US" b="1" dirty="0">
                  <a:solidFill>
                    <a:schemeClr val="bg1"/>
                  </a:solidFill>
                  <a:latin typeface="News Cycle" panose="020B0604020202020204" charset="2"/>
                </a:rPr>
                <a:t>If you qualify </a:t>
              </a:r>
              <a:r>
                <a:rPr lang="en-US" dirty="0">
                  <a:solidFill>
                    <a:schemeClr val="bg1"/>
                  </a:solidFill>
                  <a:latin typeface="News Cycle" panose="020B0604020202020204" charset="2"/>
                </a:rPr>
                <a:t>for </a:t>
              </a:r>
              <a:r>
                <a:rPr lang="en-US" b="1" dirty="0">
                  <a:solidFill>
                    <a:schemeClr val="accent1">
                      <a:lumMod val="60000"/>
                      <a:lumOff val="40000"/>
                    </a:schemeClr>
                  </a:solidFill>
                  <a:latin typeface="News Cycle" panose="020B0604020202020204" charset="2"/>
                </a:rPr>
                <a:t>Access Arrangements </a:t>
              </a:r>
              <a:r>
                <a:rPr lang="en-US" dirty="0">
                  <a:solidFill>
                    <a:schemeClr val="bg1"/>
                  </a:solidFill>
                  <a:latin typeface="News Cycle" panose="020B0604020202020204" charset="2"/>
                </a:rPr>
                <a:t>and/or the </a:t>
              </a:r>
              <a:r>
                <a:rPr lang="en-US" b="1" dirty="0">
                  <a:solidFill>
                    <a:schemeClr val="accent1">
                      <a:lumMod val="60000"/>
                      <a:lumOff val="40000"/>
                    </a:schemeClr>
                  </a:solidFill>
                  <a:latin typeface="News Cycle" panose="020B0604020202020204" charset="2"/>
                </a:rPr>
                <a:t>Concession fee</a:t>
              </a:r>
              <a:r>
                <a:rPr lang="en-US" dirty="0">
                  <a:solidFill>
                    <a:schemeClr val="bg1"/>
                  </a:solidFill>
                  <a:latin typeface="News Cycle" panose="020B0604020202020204" charset="2"/>
                </a:rPr>
                <a:t>, apply and await approval before booking your test</a:t>
              </a:r>
            </a:p>
          </p:txBody>
        </p:sp>
      </p:grpSp>
    </p:spTree>
    <p:extLst>
      <p:ext uri="{BB962C8B-B14F-4D97-AF65-F5344CB8AC3E}">
        <p14:creationId xmlns:p14="http://schemas.microsoft.com/office/powerpoint/2010/main" val="153064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Fees</a:t>
            </a:r>
          </a:p>
        </p:txBody>
      </p:sp>
      <p:sp>
        <p:nvSpPr>
          <p:cNvPr id="6" name="Google Shape;263;p29"/>
          <p:cNvSpPr/>
          <p:nvPr/>
        </p:nvSpPr>
        <p:spPr>
          <a:xfrm rot="10800000">
            <a:off x="-106400" y="367464"/>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713;p41"/>
          <p:cNvGrpSpPr/>
          <p:nvPr/>
        </p:nvGrpSpPr>
        <p:grpSpPr>
          <a:xfrm>
            <a:off x="90817" y="547762"/>
            <a:ext cx="401719" cy="366502"/>
            <a:chOff x="6625350" y="1613750"/>
            <a:chExt cx="480525" cy="438400"/>
          </a:xfrm>
          <a:solidFill>
            <a:schemeClr val="bg1"/>
          </a:solidFill>
        </p:grpSpPr>
        <p:sp>
          <p:nvSpPr>
            <p:cNvPr id="17" name="Google Shape;714;p41"/>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 name="Google Shape;715;p41"/>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9" name="Google Shape;716;p41"/>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717;p41"/>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718;p41"/>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aphicFrame>
        <p:nvGraphicFramePr>
          <p:cNvPr id="5" name="Table 4">
            <a:extLst>
              <a:ext uri="{FF2B5EF4-FFF2-40B4-BE49-F238E27FC236}">
                <a16:creationId xmlns:a16="http://schemas.microsoft.com/office/drawing/2014/main" id="{AA9303AD-F937-48B0-8001-0FBBE89C3BE5}"/>
              </a:ext>
            </a:extLst>
          </p:cNvPr>
          <p:cNvGraphicFramePr>
            <a:graphicFrameLocks noGrp="1"/>
          </p:cNvGraphicFramePr>
          <p:nvPr>
            <p:extLst>
              <p:ext uri="{D42A27DB-BD31-4B8C-83A1-F6EECF244321}">
                <p14:modId xmlns:p14="http://schemas.microsoft.com/office/powerpoint/2010/main" val="336806382"/>
              </p:ext>
            </p:extLst>
          </p:nvPr>
        </p:nvGraphicFramePr>
        <p:xfrm>
          <a:off x="1021157" y="1172176"/>
          <a:ext cx="6123921" cy="2990260"/>
        </p:xfrm>
        <a:graphic>
          <a:graphicData uri="http://schemas.openxmlformats.org/drawingml/2006/table">
            <a:tbl>
              <a:tblPr firstRow="1" bandRow="1">
                <a:tableStyleId>{B91432E1-E4B3-4496-A594-E894B396BCED}</a:tableStyleId>
              </a:tblPr>
              <a:tblGrid>
                <a:gridCol w="3965873">
                  <a:extLst>
                    <a:ext uri="{9D8B030D-6E8A-4147-A177-3AD203B41FA5}">
                      <a16:colId xmlns:a16="http://schemas.microsoft.com/office/drawing/2014/main" val="2109516346"/>
                    </a:ext>
                  </a:extLst>
                </a:gridCol>
                <a:gridCol w="2158048">
                  <a:extLst>
                    <a:ext uri="{9D8B030D-6E8A-4147-A177-3AD203B41FA5}">
                      <a16:colId xmlns:a16="http://schemas.microsoft.com/office/drawing/2014/main" val="1182747699"/>
                    </a:ext>
                  </a:extLst>
                </a:gridCol>
              </a:tblGrid>
              <a:tr h="523273">
                <a:tc>
                  <a:txBody>
                    <a:bodyPr/>
                    <a:lstStyle/>
                    <a:p>
                      <a:r>
                        <a:rPr lang="en-AU" sz="1800" b="0" dirty="0">
                          <a:latin typeface="News Cycle" panose="020B0604020202020204" charset="2"/>
                        </a:rPr>
                        <a:t>Tests taken in Australia and New Zealand</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800" b="0" dirty="0">
                          <a:latin typeface="News Cycle" panose="020B0604020202020204" charset="2"/>
                        </a:rPr>
                        <a:t>$305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501786137"/>
                  </a:ext>
                </a:extLst>
              </a:tr>
              <a:tr h="640302">
                <a:tc>
                  <a:txBody>
                    <a:bodyPr/>
                    <a:lstStyle/>
                    <a:p>
                      <a:r>
                        <a:rPr lang="en-AU" sz="1800" dirty="0">
                          <a:latin typeface="News Cycle" panose="020B0604020202020204" charset="2"/>
                        </a:rPr>
                        <a:t>Tests taken overseas </a:t>
                      </a:r>
                      <a:br>
                        <a:rPr lang="en-AU" sz="1800" dirty="0">
                          <a:latin typeface="News Cycle" panose="020B0604020202020204" charset="2"/>
                        </a:rPr>
                      </a:br>
                      <a:r>
                        <a:rPr lang="en-AU" sz="1400" dirty="0">
                          <a:latin typeface="News Cycle" panose="020B0604020202020204" charset="2"/>
                        </a:rPr>
                        <a:t>(outside Australia and New Zealand)</a:t>
                      </a:r>
                    </a:p>
                  </a:txBody>
                  <a:tcPr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800" dirty="0">
                          <a:latin typeface="News Cycle" panose="020B0604020202020204" charset="2"/>
                        </a:rPr>
                        <a:t>$380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166574172"/>
                  </a:ext>
                </a:extLst>
              </a:tr>
              <a:tr h="589595">
                <a:tc>
                  <a:txBody>
                    <a:bodyPr/>
                    <a:lstStyle/>
                    <a:p>
                      <a:r>
                        <a:rPr lang="en-AU" sz="1800" dirty="0">
                          <a:latin typeface="News Cycle" panose="020B0604020202020204" charset="2"/>
                        </a:rPr>
                        <a:t>Concession fee </a:t>
                      </a:r>
                      <a:br>
                        <a:rPr lang="en-AU" sz="1800" dirty="0">
                          <a:latin typeface="News Cycle" panose="020B0604020202020204" charset="2"/>
                        </a:rPr>
                      </a:br>
                      <a:r>
                        <a:rPr lang="en-AU" sz="1400" dirty="0">
                          <a:latin typeface="News Cycle" panose="020B0604020202020204" charset="2"/>
                        </a:rPr>
                        <a:t>(Australia only)</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800" dirty="0">
                          <a:latin typeface="News Cycle" panose="020B0604020202020204" charset="2"/>
                        </a:rPr>
                        <a:t>$199</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093293423"/>
                  </a:ext>
                </a:extLst>
              </a:tr>
              <a:tr h="587618">
                <a:tc>
                  <a:txBody>
                    <a:bodyPr/>
                    <a:lstStyle/>
                    <a:p>
                      <a:r>
                        <a:rPr lang="en-AU" sz="1800" dirty="0">
                          <a:latin typeface="News Cycle" panose="020B0604020202020204" charset="2"/>
                        </a:rPr>
                        <a:t>Late fee </a:t>
                      </a:r>
                      <a:br>
                        <a:rPr lang="en-AU" sz="1800" dirty="0">
                          <a:latin typeface="News Cycle" panose="020B0604020202020204" charset="2"/>
                        </a:rPr>
                      </a:br>
                      <a:r>
                        <a:rPr lang="en-AU" sz="1400" dirty="0">
                          <a:latin typeface="News Cycle" panose="020B0604020202020204" charset="2"/>
                        </a:rPr>
                        <a:t>(tests booked 18 May – 31 May at 11:59pm AEST)</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800" dirty="0">
                          <a:latin typeface="News Cycle" panose="020B0604020202020204" charset="2"/>
                        </a:rPr>
                        <a:t>$85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1981526210"/>
                  </a:ext>
                </a:extLst>
              </a:tr>
              <a:tr h="649472">
                <a:tc>
                  <a:txBody>
                    <a:bodyPr/>
                    <a:lstStyle/>
                    <a:p>
                      <a:r>
                        <a:rPr lang="en-AU" sz="1800" dirty="0">
                          <a:latin typeface="News Cycle" panose="020B0604020202020204" charset="2"/>
                        </a:rPr>
                        <a:t>Refund fee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800" dirty="0">
                          <a:latin typeface="News Cycle" panose="020B0604020202020204" charset="2"/>
                        </a:rPr>
                        <a:t>$50 deducted</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85650006"/>
                  </a:ext>
                </a:extLst>
              </a:tr>
            </a:tbl>
          </a:graphicData>
        </a:graphic>
      </p:graphicFrame>
      <p:sp>
        <p:nvSpPr>
          <p:cNvPr id="7" name="TextBox 6">
            <a:extLst>
              <a:ext uri="{FF2B5EF4-FFF2-40B4-BE49-F238E27FC236}">
                <a16:creationId xmlns:a16="http://schemas.microsoft.com/office/drawing/2014/main" id="{7EE4BF00-AAB2-4769-9BD0-25AF62B55F54}"/>
              </a:ext>
            </a:extLst>
          </p:cNvPr>
          <p:cNvSpPr txBox="1"/>
          <p:nvPr/>
        </p:nvSpPr>
        <p:spPr>
          <a:xfrm>
            <a:off x="1020726" y="4380614"/>
            <a:ext cx="4550734" cy="523220"/>
          </a:xfrm>
          <a:prstGeom prst="rect">
            <a:avLst/>
          </a:prstGeom>
          <a:noFill/>
        </p:spPr>
        <p:txBody>
          <a:bodyPr wrap="square" rtlCol="0">
            <a:spAutoFit/>
          </a:bodyPr>
          <a:lstStyle/>
          <a:p>
            <a:r>
              <a:rPr lang="en-AU" dirty="0">
                <a:latin typeface="News Cycle" panose="020B0604020202020204" charset="2"/>
              </a:rPr>
              <a:t>All fees are given in Australian dollars. The late fee is non refundable.</a:t>
            </a:r>
          </a:p>
        </p:txBody>
      </p:sp>
    </p:spTree>
    <p:extLst>
      <p:ext uri="{BB962C8B-B14F-4D97-AF65-F5344CB8AC3E}">
        <p14:creationId xmlns:p14="http://schemas.microsoft.com/office/powerpoint/2010/main" val="4078671729"/>
      </p:ext>
    </p:extLst>
  </p:cSld>
  <p:clrMapOvr>
    <a:masterClrMapping/>
  </p:clrMapOvr>
</p:sld>
</file>

<file path=ppt/theme/theme1.xml><?xml version="1.0" encoding="utf-8"?>
<a:theme xmlns:a="http://schemas.openxmlformats.org/drawingml/2006/main" name="Rynaldo template">
  <a:themeElements>
    <a:clrScheme name="Custom 347">
      <a:dk1>
        <a:srgbClr val="2C444E"/>
      </a:dk1>
      <a:lt1>
        <a:srgbClr val="FFFFFF"/>
      </a:lt1>
      <a:dk2>
        <a:srgbClr val="7D8A8D"/>
      </a:dk2>
      <a:lt2>
        <a:srgbClr val="E1E9EB"/>
      </a:lt2>
      <a:accent1>
        <a:srgbClr val="00A4CA"/>
      </a:accent1>
      <a:accent2>
        <a:srgbClr val="0082A9"/>
      </a:accent2>
      <a:accent3>
        <a:srgbClr val="8792DF"/>
      </a:accent3>
      <a:accent4>
        <a:srgbClr val="5963AF"/>
      </a:accent4>
      <a:accent5>
        <a:srgbClr val="FF712A"/>
      </a:accent5>
      <a:accent6>
        <a:srgbClr val="DF3D11"/>
      </a:accent6>
      <a:hlink>
        <a:srgbClr val="0082A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D9CE1EFD13A54C9CDD73422642D600" ma:contentTypeVersion="12" ma:contentTypeDescription="Create a new document." ma:contentTypeScope="" ma:versionID="01420725d01b7b2c4ac3ba709d80b525">
  <xsd:schema xmlns:xsd="http://www.w3.org/2001/XMLSchema" xmlns:xs="http://www.w3.org/2001/XMLSchema" xmlns:p="http://schemas.microsoft.com/office/2006/metadata/properties" xmlns:ns2="a6a56672-68a0-4291-a034-7278cfa14bcd" xmlns:ns3="84c070eb-7838-4f48-b3aa-ee2ff39a377f" targetNamespace="http://schemas.microsoft.com/office/2006/metadata/properties" ma:root="true" ma:fieldsID="0fef1a97af435d2b658e97b27367df89" ns2:_="" ns3:_="">
    <xsd:import namespace="a6a56672-68a0-4291-a034-7278cfa14bcd"/>
    <xsd:import namespace="84c070eb-7838-4f48-b3aa-ee2ff39a37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a56672-68a0-4291-a034-7278cfa14b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c070eb-7838-4f48-b3aa-ee2ff39a37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A205BC-D96F-49B0-A319-A5FEBC1D48CC}">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84c070eb-7838-4f48-b3aa-ee2ff39a377f"/>
    <ds:schemaRef ds:uri="a6a56672-68a0-4291-a034-7278cfa14bcd"/>
    <ds:schemaRef ds:uri="http://www.w3.org/XML/1998/namespace"/>
  </ds:schemaRefs>
</ds:datastoreItem>
</file>

<file path=customXml/itemProps2.xml><?xml version="1.0" encoding="utf-8"?>
<ds:datastoreItem xmlns:ds="http://schemas.openxmlformats.org/officeDocument/2006/customXml" ds:itemID="{9410EAE3-8056-4FC9-9B2E-F7B363C7B9DD}">
  <ds:schemaRefs>
    <ds:schemaRef ds:uri="http://schemas.microsoft.com/sharepoint/v3/contenttype/forms"/>
  </ds:schemaRefs>
</ds:datastoreItem>
</file>

<file path=customXml/itemProps3.xml><?xml version="1.0" encoding="utf-8"?>
<ds:datastoreItem xmlns:ds="http://schemas.openxmlformats.org/officeDocument/2006/customXml" ds:itemID="{C1A7C868-AE1D-4C13-9A26-A06B19A43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a56672-68a0-4291-a034-7278cfa14bcd"/>
    <ds:schemaRef ds:uri="84c070eb-7838-4f48-b3aa-ee2ff39a3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11535</TotalTime>
  <Words>1842</Words>
  <Application>Microsoft Office PowerPoint</Application>
  <PresentationFormat>On-screen Show (16:9)</PresentationFormat>
  <Paragraphs>213</Paragraphs>
  <Slides>30</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Arial</vt:lpstr>
      <vt:lpstr>Cabin Condensed SemiBold</vt:lpstr>
      <vt:lpstr>News Cycle</vt:lpstr>
      <vt:lpstr>Times New Roman</vt:lpstr>
      <vt:lpstr>Rynaldo template</vt:lpstr>
      <vt:lpstr>UCAT ANZ 2022</vt:lpstr>
      <vt:lpstr>UCAT ANZ 2022 Overview…</vt:lpstr>
      <vt:lpstr>PowerPoint Presentation</vt:lpstr>
      <vt:lpstr>What is the UCAT ANZ?</vt:lpstr>
      <vt:lpstr>UCAT ANZ Universities</vt:lpstr>
      <vt:lpstr>Eligibility</vt:lpstr>
      <vt:lpstr>Key Dates 2022</vt:lpstr>
      <vt:lpstr>Registration and Booking</vt:lpstr>
      <vt:lpstr>Fees</vt:lpstr>
      <vt:lpstr>Access Arrangements</vt:lpstr>
      <vt:lpstr>Concession Fee</vt:lpstr>
      <vt:lpstr>Test Format (UCAT ANZ)</vt:lpstr>
      <vt:lpstr>21 minutes</vt:lpstr>
      <vt:lpstr>PowerPoint Presentation</vt:lpstr>
      <vt:lpstr>31 minutes</vt:lpstr>
      <vt:lpstr>PowerPoint Presentation</vt:lpstr>
      <vt:lpstr>24 minutes</vt:lpstr>
      <vt:lpstr>PowerPoint Presentation</vt:lpstr>
      <vt:lpstr>13 minutes</vt:lpstr>
      <vt:lpstr>PowerPoint Presentation</vt:lpstr>
      <vt:lpstr>26 minutes</vt:lpstr>
      <vt:lpstr>PowerPoint Presentation</vt:lpstr>
      <vt:lpstr>PowerPoint Presentation</vt:lpstr>
      <vt:lpstr>How should you prepare?</vt:lpstr>
      <vt:lpstr>PowerPoint Presentation</vt:lpstr>
      <vt:lpstr>Tips and Advice</vt:lpstr>
      <vt:lpstr>Tips and Advice</vt:lpstr>
      <vt:lpstr>Test Day</vt:lpstr>
      <vt:lpstr>Results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Esther Hamilton-Dick</dc:creator>
  <cp:lastModifiedBy>Julia James</cp:lastModifiedBy>
  <cp:revision>91</cp:revision>
  <dcterms:modified xsi:type="dcterms:W3CDTF">2022-01-17T03:54:46Z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0x010100BED9CE1EFD13A54C9CDD73422642D600</vt:lpwstr>
  </property>
</Properties>
</file>