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8" r:id="rId2"/>
    <p:sldId id="257" r:id="rId3"/>
    <p:sldId id="259" r:id="rId4"/>
    <p:sldId id="260" r:id="rId5"/>
    <p:sldId id="261" r:id="rId6"/>
    <p:sldId id="296" r:id="rId7"/>
    <p:sldId id="262" r:id="rId8"/>
    <p:sldId id="263" r:id="rId9"/>
    <p:sldId id="295" r:id="rId10"/>
    <p:sldId id="264" r:id="rId11"/>
    <p:sldId id="265" r:id="rId12"/>
    <p:sldId id="266" r:id="rId13"/>
    <p:sldId id="267" r:id="rId14"/>
    <p:sldId id="268" r:id="rId15"/>
    <p:sldId id="269" r:id="rId16"/>
    <p:sldId id="272" r:id="rId17"/>
    <p:sldId id="285" r:id="rId18"/>
    <p:sldId id="271" r:id="rId19"/>
    <p:sldId id="284" r:id="rId20"/>
    <p:sldId id="273" r:id="rId21"/>
    <p:sldId id="288" r:id="rId22"/>
    <p:sldId id="289" r:id="rId23"/>
    <p:sldId id="274" r:id="rId24"/>
    <p:sldId id="290" r:id="rId25"/>
    <p:sldId id="291" r:id="rId26"/>
    <p:sldId id="275" r:id="rId27"/>
    <p:sldId id="292" r:id="rId28"/>
    <p:sldId id="293" r:id="rId29"/>
    <p:sldId id="276" r:id="rId30"/>
    <p:sldId id="277" r:id="rId31"/>
    <p:sldId id="294" r:id="rId32"/>
    <p:sldId id="280" r:id="rId33"/>
    <p:sldId id="281" r:id="rId34"/>
    <p:sldId id="297" r:id="rId35"/>
    <p:sldId id="28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1638"/>
    <a:srgbClr val="38364D"/>
    <a:srgbClr val="92C4C8"/>
    <a:srgbClr val="3C3837"/>
    <a:srgbClr val="3E76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6386" autoAdjust="0"/>
  </p:normalViewPr>
  <p:slideViewPr>
    <p:cSldViewPr snapToGrid="0">
      <p:cViewPr varScale="1">
        <p:scale>
          <a:sx n="96" d="100"/>
          <a:sy n="96" d="100"/>
        </p:scale>
        <p:origin x="936" y="84"/>
      </p:cViewPr>
      <p:guideLst/>
    </p:cSldViewPr>
  </p:slideViewPr>
  <p:outlineViewPr>
    <p:cViewPr>
      <p:scale>
        <a:sx n="33" d="100"/>
        <a:sy n="33" d="100"/>
      </p:scale>
      <p:origin x="0" y="-19074"/>
    </p:cViewPr>
  </p:outlineViewPr>
  <p:notesTextViewPr>
    <p:cViewPr>
      <p:scale>
        <a:sx n="1" d="1"/>
        <a:sy n="1" d="1"/>
      </p:scale>
      <p:origin x="0" y="0"/>
    </p:cViewPr>
  </p:notesTextViewPr>
  <p:sorterViewPr>
    <p:cViewPr>
      <p:scale>
        <a:sx n="100" d="100"/>
        <a:sy n="100" d="100"/>
      </p:scale>
      <p:origin x="0" y="-4896"/>
    </p:cViewPr>
  </p:sorterViewPr>
  <p:notesViewPr>
    <p:cSldViewPr snapToGrid="0">
      <p:cViewPr varScale="1">
        <p:scale>
          <a:sx n="88" d="100"/>
          <a:sy n="88" d="100"/>
        </p:scale>
        <p:origin x="10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FC49AF-172F-4B3D-8DD9-F48E85D39DB4}" type="datetimeFigureOut">
              <a:rPr lang="en-GB" smtClean="0"/>
              <a:t>02/04/2019</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B03035-DC04-4DA9-9893-BC54D5F592CB}" type="slidenum">
              <a:rPr lang="en-GB" smtClean="0"/>
              <a:t>‹#›</a:t>
            </a:fld>
            <a:endParaRPr lang="en-GB" dirty="0"/>
          </a:p>
        </p:txBody>
      </p:sp>
    </p:spTree>
    <p:extLst>
      <p:ext uri="{BB962C8B-B14F-4D97-AF65-F5344CB8AC3E}">
        <p14:creationId xmlns:p14="http://schemas.microsoft.com/office/powerpoint/2010/main" val="2060423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B03035-DC04-4DA9-9893-BC54D5F592CB}" type="slidenum">
              <a:rPr lang="en-GB" smtClean="0"/>
              <a:t>1</a:t>
            </a:fld>
            <a:endParaRPr lang="en-GB" dirty="0"/>
          </a:p>
        </p:txBody>
      </p:sp>
    </p:spTree>
    <p:extLst>
      <p:ext uri="{BB962C8B-B14F-4D97-AF65-F5344CB8AC3E}">
        <p14:creationId xmlns:p14="http://schemas.microsoft.com/office/powerpoint/2010/main" val="787824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B03035-DC04-4DA9-9893-BC54D5F592CB}" type="slidenum">
              <a:rPr lang="en-GB" smtClean="0"/>
              <a:t>2</a:t>
            </a:fld>
            <a:endParaRPr lang="en-GB" dirty="0"/>
          </a:p>
        </p:txBody>
      </p:sp>
    </p:spTree>
    <p:extLst>
      <p:ext uri="{BB962C8B-B14F-4D97-AF65-F5344CB8AC3E}">
        <p14:creationId xmlns:p14="http://schemas.microsoft.com/office/powerpoint/2010/main" val="2779157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B03035-DC04-4DA9-9893-BC54D5F592CB}" type="slidenum">
              <a:rPr lang="en-GB" smtClean="0"/>
              <a:t>3</a:t>
            </a:fld>
            <a:endParaRPr lang="en-GB" dirty="0"/>
          </a:p>
        </p:txBody>
      </p:sp>
    </p:spTree>
    <p:extLst>
      <p:ext uri="{BB962C8B-B14F-4D97-AF65-F5344CB8AC3E}">
        <p14:creationId xmlns:p14="http://schemas.microsoft.com/office/powerpoint/2010/main" val="21139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B03035-DC04-4DA9-9893-BC54D5F592CB}" type="slidenum">
              <a:rPr lang="en-GB" smtClean="0"/>
              <a:t>6</a:t>
            </a:fld>
            <a:endParaRPr lang="en-GB" dirty="0"/>
          </a:p>
        </p:txBody>
      </p:sp>
    </p:spTree>
    <p:extLst>
      <p:ext uri="{BB962C8B-B14F-4D97-AF65-F5344CB8AC3E}">
        <p14:creationId xmlns:p14="http://schemas.microsoft.com/office/powerpoint/2010/main" val="3596381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B03035-DC04-4DA9-9893-BC54D5F592CB}" type="slidenum">
              <a:rPr lang="en-GB" smtClean="0"/>
              <a:t>9</a:t>
            </a:fld>
            <a:endParaRPr lang="en-GB" dirty="0"/>
          </a:p>
        </p:txBody>
      </p:sp>
    </p:spTree>
    <p:extLst>
      <p:ext uri="{BB962C8B-B14F-4D97-AF65-F5344CB8AC3E}">
        <p14:creationId xmlns:p14="http://schemas.microsoft.com/office/powerpoint/2010/main" val="3586241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B03035-DC04-4DA9-9893-BC54D5F592CB}" type="slidenum">
              <a:rPr lang="en-GB" smtClean="0"/>
              <a:t>10</a:t>
            </a:fld>
            <a:endParaRPr lang="en-GB" dirty="0"/>
          </a:p>
        </p:txBody>
      </p:sp>
    </p:spTree>
    <p:extLst>
      <p:ext uri="{BB962C8B-B14F-4D97-AF65-F5344CB8AC3E}">
        <p14:creationId xmlns:p14="http://schemas.microsoft.com/office/powerpoint/2010/main" val="2600579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B03035-DC04-4DA9-9893-BC54D5F592CB}" type="slidenum">
              <a:rPr lang="en-GB" smtClean="0"/>
              <a:t>11</a:t>
            </a:fld>
            <a:endParaRPr lang="en-GB" dirty="0"/>
          </a:p>
        </p:txBody>
      </p:sp>
    </p:spTree>
    <p:extLst>
      <p:ext uri="{BB962C8B-B14F-4D97-AF65-F5344CB8AC3E}">
        <p14:creationId xmlns:p14="http://schemas.microsoft.com/office/powerpoint/2010/main" val="1424191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based on the standard UCAT, obviously timings for the SEN are extended by 25%</a:t>
            </a:r>
            <a:endParaRPr lang="en-GB" dirty="0"/>
          </a:p>
        </p:txBody>
      </p:sp>
      <p:sp>
        <p:nvSpPr>
          <p:cNvPr id="4" name="Slide Number Placeholder 3"/>
          <p:cNvSpPr>
            <a:spLocks noGrp="1"/>
          </p:cNvSpPr>
          <p:nvPr>
            <p:ph type="sldNum" sz="quarter" idx="10"/>
          </p:nvPr>
        </p:nvSpPr>
        <p:spPr/>
        <p:txBody>
          <a:bodyPr/>
          <a:lstStyle/>
          <a:p>
            <a:fld id="{19B03035-DC04-4DA9-9893-BC54D5F592CB}" type="slidenum">
              <a:rPr lang="en-GB" smtClean="0"/>
              <a:t>13</a:t>
            </a:fld>
            <a:endParaRPr lang="en-GB" dirty="0"/>
          </a:p>
        </p:txBody>
      </p:sp>
    </p:spTree>
    <p:extLst>
      <p:ext uri="{BB962C8B-B14F-4D97-AF65-F5344CB8AC3E}">
        <p14:creationId xmlns:p14="http://schemas.microsoft.com/office/powerpoint/2010/main" val="1994987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B03035-DC04-4DA9-9893-BC54D5F592CB}" type="slidenum">
              <a:rPr lang="en-GB" smtClean="0"/>
              <a:t>34</a:t>
            </a:fld>
            <a:endParaRPr lang="en-GB" dirty="0"/>
          </a:p>
        </p:txBody>
      </p:sp>
    </p:spTree>
    <p:extLst>
      <p:ext uri="{BB962C8B-B14F-4D97-AF65-F5344CB8AC3E}">
        <p14:creationId xmlns:p14="http://schemas.microsoft.com/office/powerpoint/2010/main" val="14854731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5910" y="4572000"/>
            <a:ext cx="7806520" cy="1155355"/>
          </a:xfrm>
        </p:spPr>
        <p:txBody>
          <a:bodyPr anchor="b"/>
          <a:lstStyle>
            <a:lvl1pPr algn="ctr">
              <a:defRPr sz="6000"/>
            </a:lvl1pPr>
          </a:lstStyle>
          <a:p>
            <a:r>
              <a:rPr lang="en-US" dirty="0" smtClean="0"/>
              <a:t>Click to edit Master title</a:t>
            </a:r>
            <a:endParaRPr lang="en-US" dirty="0"/>
          </a:p>
        </p:txBody>
      </p:sp>
      <p:sp>
        <p:nvSpPr>
          <p:cNvPr id="3" name="Subtitle 2"/>
          <p:cNvSpPr>
            <a:spLocks noGrp="1"/>
          </p:cNvSpPr>
          <p:nvPr>
            <p:ph type="subTitle" idx="1"/>
          </p:nvPr>
        </p:nvSpPr>
        <p:spPr>
          <a:xfrm>
            <a:off x="545910" y="5727355"/>
            <a:ext cx="7806520" cy="518652"/>
          </a:xfrm>
        </p:spPr>
        <p:txBody>
          <a:bodyPr>
            <a:no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grpSp>
        <p:nvGrpSpPr>
          <p:cNvPr id="5" name="Group 4"/>
          <p:cNvGrpSpPr/>
          <p:nvPr userDrawn="1"/>
        </p:nvGrpSpPr>
        <p:grpSpPr>
          <a:xfrm>
            <a:off x="0" y="0"/>
            <a:ext cx="9144000" cy="3930555"/>
            <a:chOff x="92364" y="-53834"/>
            <a:chExt cx="9144000" cy="3930555"/>
          </a:xfrm>
        </p:grpSpPr>
        <p:pic>
          <p:nvPicPr>
            <p:cNvPr id="6" name="Picture Placeholder 1"/>
            <p:cNvPicPr>
              <a:picLocks noChangeAspect="1"/>
            </p:cNvPicPr>
            <p:nvPr/>
          </p:nvPicPr>
          <p:blipFill>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t="17106" b="17106"/>
            <a:stretch>
              <a:fillRect/>
            </a:stretch>
          </p:blipFill>
          <p:spPr>
            <a:xfrm>
              <a:off x="92364" y="-53834"/>
              <a:ext cx="9144000" cy="3930555"/>
            </a:xfrm>
            <a:prstGeom prst="rect">
              <a:avLst/>
            </a:prstGeom>
            <a:blipFill>
              <a:blip r:embed="rId4"/>
              <a:stretch>
                <a:fillRect/>
              </a:stretch>
            </a:blipFill>
          </p:spPr>
        </p:pic>
        <p:sp>
          <p:nvSpPr>
            <p:cNvPr id="7" name="Rectangle 6"/>
            <p:cNvSpPr/>
            <p:nvPr/>
          </p:nvSpPr>
          <p:spPr>
            <a:xfrm>
              <a:off x="92364" y="3426207"/>
              <a:ext cx="9144000" cy="378691"/>
            </a:xfrm>
            <a:prstGeom prst="rect">
              <a:avLst/>
            </a:prstGeom>
            <a:solidFill>
              <a:srgbClr val="38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92364" y="3802830"/>
              <a:ext cx="9144000" cy="73891"/>
            </a:xfrm>
            <a:prstGeom prst="rect">
              <a:avLst/>
            </a:prstGeom>
            <a:solidFill>
              <a:srgbClr val="92C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0" name="Picture 9"/>
          <p:cNvPicPr/>
          <p:nvPr userDrawn="1"/>
        </p:nvPicPr>
        <p:blipFill>
          <a:blip r:embed="rId5">
            <a:extLst>
              <a:ext uri="{28A0092B-C50C-407E-A947-70E740481C1C}">
                <a14:useLocalDpi xmlns:a14="http://schemas.microsoft.com/office/drawing/2010/main" val="0"/>
              </a:ext>
            </a:extLst>
          </a:blip>
          <a:stretch>
            <a:fillRect/>
          </a:stretch>
        </p:blipFill>
        <p:spPr>
          <a:xfrm>
            <a:off x="5432368" y="162992"/>
            <a:ext cx="3536603" cy="853008"/>
          </a:xfrm>
          <a:prstGeom prst="rect">
            <a:avLst/>
          </a:prstGeom>
        </p:spPr>
      </p:pic>
    </p:spTree>
    <p:extLst>
      <p:ext uri="{BB962C8B-B14F-4D97-AF65-F5344CB8AC3E}">
        <p14:creationId xmlns:p14="http://schemas.microsoft.com/office/powerpoint/2010/main" val="4120042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607D56-CCED-4697-BDA7-3064E8718C48}" type="datetimeFigureOut">
              <a:rPr lang="en-GB" smtClean="0"/>
              <a:t>02/04/2019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8DF4D95-BD09-41F7-97F7-73BB57DC0349}" type="slidenum">
              <a:rPr lang="en-GB" smtClean="0"/>
              <a:t>‹#›</a:t>
            </a:fld>
            <a:endParaRPr lang="en-GB" dirty="0"/>
          </a:p>
        </p:txBody>
      </p:sp>
    </p:spTree>
    <p:extLst>
      <p:ext uri="{BB962C8B-B14F-4D97-AF65-F5344CB8AC3E}">
        <p14:creationId xmlns:p14="http://schemas.microsoft.com/office/powerpoint/2010/main" val="3202461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607D56-CCED-4697-BDA7-3064E8718C48}" type="datetimeFigureOut">
              <a:rPr lang="en-GB" smtClean="0"/>
              <a:t>02/04/2019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8DF4D95-BD09-41F7-97F7-73BB57DC0349}" type="slidenum">
              <a:rPr lang="en-GB" smtClean="0"/>
              <a:t>‹#›</a:t>
            </a:fld>
            <a:endParaRPr lang="en-GB" dirty="0"/>
          </a:p>
        </p:txBody>
      </p:sp>
    </p:spTree>
    <p:extLst>
      <p:ext uri="{BB962C8B-B14F-4D97-AF65-F5344CB8AC3E}">
        <p14:creationId xmlns:p14="http://schemas.microsoft.com/office/powerpoint/2010/main" val="3120777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06569"/>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28650" y="1600936"/>
            <a:ext cx="7886700" cy="4199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5882187"/>
            <a:ext cx="9144000" cy="270184"/>
          </a:xfrm>
          <a:prstGeom prst="rect">
            <a:avLst/>
          </a:prstGeom>
          <a:solidFill>
            <a:srgbClr val="38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userDrawn="1"/>
        </p:nvSpPr>
        <p:spPr>
          <a:xfrm>
            <a:off x="0" y="5800299"/>
            <a:ext cx="9144000" cy="95534"/>
          </a:xfrm>
          <a:prstGeom prst="rect">
            <a:avLst/>
          </a:prstGeom>
          <a:solidFill>
            <a:srgbClr val="92C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a:xfrm>
            <a:off x="0" y="1276161"/>
            <a:ext cx="8515350" cy="95534"/>
          </a:xfrm>
          <a:prstGeom prst="rect">
            <a:avLst/>
          </a:prstGeom>
          <a:solidFill>
            <a:srgbClr val="92C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p:cNvPicPr/>
          <p:nvPr userDrawn="1"/>
        </p:nvPicPr>
        <p:blipFill>
          <a:blip r:embed="rId2">
            <a:extLst>
              <a:ext uri="{28A0092B-C50C-407E-A947-70E740481C1C}">
                <a14:useLocalDpi xmlns:a14="http://schemas.microsoft.com/office/drawing/2010/main" val="0"/>
              </a:ext>
            </a:extLst>
          </a:blip>
          <a:stretch>
            <a:fillRect/>
          </a:stretch>
        </p:blipFill>
        <p:spPr>
          <a:xfrm>
            <a:off x="6782308" y="6234260"/>
            <a:ext cx="2260554" cy="545232"/>
          </a:xfrm>
          <a:prstGeom prst="rect">
            <a:avLst/>
          </a:prstGeom>
        </p:spPr>
      </p:pic>
    </p:spTree>
    <p:extLst>
      <p:ext uri="{BB962C8B-B14F-4D97-AF65-F5344CB8AC3E}">
        <p14:creationId xmlns:p14="http://schemas.microsoft.com/office/powerpoint/2010/main" val="495520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607D56-CCED-4697-BDA7-3064E8718C48}" type="datetimeFigureOut">
              <a:rPr lang="en-GB" smtClean="0"/>
              <a:t>02/04/2019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8DF4D95-BD09-41F7-97F7-73BB57DC0349}" type="slidenum">
              <a:rPr lang="en-GB" smtClean="0"/>
              <a:t>‹#›</a:t>
            </a:fld>
            <a:endParaRPr lang="en-GB" dirty="0"/>
          </a:p>
        </p:txBody>
      </p:sp>
    </p:spTree>
    <p:extLst>
      <p:ext uri="{BB962C8B-B14F-4D97-AF65-F5344CB8AC3E}">
        <p14:creationId xmlns:p14="http://schemas.microsoft.com/office/powerpoint/2010/main" val="3642452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607D56-CCED-4697-BDA7-3064E8718C48}" type="datetimeFigureOut">
              <a:rPr lang="en-GB" smtClean="0"/>
              <a:t>02/04/2019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8DF4D95-BD09-41F7-97F7-73BB57DC0349}" type="slidenum">
              <a:rPr lang="en-GB" smtClean="0"/>
              <a:t>‹#›</a:t>
            </a:fld>
            <a:endParaRPr lang="en-GB" dirty="0"/>
          </a:p>
        </p:txBody>
      </p:sp>
    </p:spTree>
    <p:extLst>
      <p:ext uri="{BB962C8B-B14F-4D97-AF65-F5344CB8AC3E}">
        <p14:creationId xmlns:p14="http://schemas.microsoft.com/office/powerpoint/2010/main" val="160168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607D56-CCED-4697-BDA7-3064E8718C48}" type="datetimeFigureOut">
              <a:rPr lang="en-GB" smtClean="0"/>
              <a:t>02/04/2019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8DF4D95-BD09-41F7-97F7-73BB57DC0349}" type="slidenum">
              <a:rPr lang="en-GB" smtClean="0"/>
              <a:t>‹#›</a:t>
            </a:fld>
            <a:endParaRPr lang="en-GB" dirty="0"/>
          </a:p>
        </p:txBody>
      </p:sp>
    </p:spTree>
    <p:extLst>
      <p:ext uri="{BB962C8B-B14F-4D97-AF65-F5344CB8AC3E}">
        <p14:creationId xmlns:p14="http://schemas.microsoft.com/office/powerpoint/2010/main" val="2191827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1607D56-CCED-4697-BDA7-3064E8718C48}" type="datetimeFigureOut">
              <a:rPr lang="en-GB" smtClean="0"/>
              <a:t>02/04/2019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8DF4D95-BD09-41F7-97F7-73BB57DC0349}" type="slidenum">
              <a:rPr lang="en-GB" smtClean="0"/>
              <a:t>‹#›</a:t>
            </a:fld>
            <a:endParaRPr lang="en-GB" dirty="0"/>
          </a:p>
        </p:txBody>
      </p:sp>
    </p:spTree>
    <p:extLst>
      <p:ext uri="{BB962C8B-B14F-4D97-AF65-F5344CB8AC3E}">
        <p14:creationId xmlns:p14="http://schemas.microsoft.com/office/powerpoint/2010/main" val="3937119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607D56-CCED-4697-BDA7-3064E8718C48}" type="datetimeFigureOut">
              <a:rPr lang="en-GB" smtClean="0"/>
              <a:t>02/04/2019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8DF4D95-BD09-41F7-97F7-73BB57DC0349}" type="slidenum">
              <a:rPr lang="en-GB" smtClean="0"/>
              <a:t>‹#›</a:t>
            </a:fld>
            <a:endParaRPr lang="en-GB" dirty="0"/>
          </a:p>
        </p:txBody>
      </p:sp>
    </p:spTree>
    <p:extLst>
      <p:ext uri="{BB962C8B-B14F-4D97-AF65-F5344CB8AC3E}">
        <p14:creationId xmlns:p14="http://schemas.microsoft.com/office/powerpoint/2010/main" val="201826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607D56-CCED-4697-BDA7-3064E8718C48}" type="datetimeFigureOut">
              <a:rPr lang="en-GB" smtClean="0"/>
              <a:t>02/04/2019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8DF4D95-BD09-41F7-97F7-73BB57DC0349}" type="slidenum">
              <a:rPr lang="en-GB" smtClean="0"/>
              <a:t>‹#›</a:t>
            </a:fld>
            <a:endParaRPr lang="en-GB" dirty="0"/>
          </a:p>
        </p:txBody>
      </p:sp>
    </p:spTree>
    <p:extLst>
      <p:ext uri="{BB962C8B-B14F-4D97-AF65-F5344CB8AC3E}">
        <p14:creationId xmlns:p14="http://schemas.microsoft.com/office/powerpoint/2010/main" val="914554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607D56-CCED-4697-BDA7-3064E8718C48}" type="datetimeFigureOut">
              <a:rPr lang="en-GB" smtClean="0"/>
              <a:t>02/04/2019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8DF4D95-BD09-41F7-97F7-73BB57DC0349}" type="slidenum">
              <a:rPr lang="en-GB" smtClean="0"/>
              <a:t>‹#›</a:t>
            </a:fld>
            <a:endParaRPr lang="en-GB" dirty="0"/>
          </a:p>
        </p:txBody>
      </p:sp>
    </p:spTree>
    <p:extLst>
      <p:ext uri="{BB962C8B-B14F-4D97-AF65-F5344CB8AC3E}">
        <p14:creationId xmlns:p14="http://schemas.microsoft.com/office/powerpoint/2010/main" val="3001454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07D56-CCED-4697-BDA7-3064E8718C48}" type="datetimeFigureOut">
              <a:rPr lang="en-GB" smtClean="0"/>
              <a:t>02/04/2019</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DF4D95-BD09-41F7-97F7-73BB57DC0349}" type="slidenum">
              <a:rPr lang="en-GB" smtClean="0"/>
              <a:t>‹#›</a:t>
            </a:fld>
            <a:endParaRPr lang="en-GB" dirty="0"/>
          </a:p>
        </p:txBody>
      </p:sp>
    </p:spTree>
    <p:extLst>
      <p:ext uri="{BB962C8B-B14F-4D97-AF65-F5344CB8AC3E}">
        <p14:creationId xmlns:p14="http://schemas.microsoft.com/office/powerpoint/2010/main" val="21188438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ucat.edu.au/"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45910" y="4251277"/>
            <a:ext cx="7806520" cy="1155355"/>
          </a:xfrm>
        </p:spPr>
        <p:txBody>
          <a:bodyPr>
            <a:normAutofit/>
          </a:bodyPr>
          <a:lstStyle/>
          <a:p>
            <a:r>
              <a:rPr lang="en-GB" sz="6600" b="1" dirty="0" smtClean="0"/>
              <a:t>UCAT ANZ 2019</a:t>
            </a:r>
            <a:endParaRPr lang="en-GB" sz="6600" b="1" dirty="0"/>
          </a:p>
        </p:txBody>
      </p:sp>
      <p:sp>
        <p:nvSpPr>
          <p:cNvPr id="5" name="Subtitle 4"/>
          <p:cNvSpPr>
            <a:spLocks noGrp="1"/>
          </p:cNvSpPr>
          <p:nvPr>
            <p:ph type="subTitle" idx="1"/>
          </p:nvPr>
        </p:nvSpPr>
        <p:spPr>
          <a:xfrm>
            <a:off x="545910" y="5406632"/>
            <a:ext cx="7806520" cy="518652"/>
          </a:xfrm>
        </p:spPr>
        <p:txBody>
          <a:bodyPr/>
          <a:lstStyle/>
          <a:p>
            <a:r>
              <a:rPr lang="en-GB" dirty="0" smtClean="0"/>
              <a:t>University Clinical Aptitude Test</a:t>
            </a:r>
          </a:p>
          <a:p>
            <a:r>
              <a:rPr lang="en-GB" sz="2400" dirty="0" smtClean="0"/>
              <a:t>www.ucat.edu.au</a:t>
            </a:r>
            <a:endParaRPr lang="en-GB" sz="2400" dirty="0"/>
          </a:p>
        </p:txBody>
      </p:sp>
      <p:grpSp>
        <p:nvGrpSpPr>
          <p:cNvPr id="10" name="Group 9"/>
          <p:cNvGrpSpPr/>
          <p:nvPr/>
        </p:nvGrpSpPr>
        <p:grpSpPr>
          <a:xfrm>
            <a:off x="0" y="0"/>
            <a:ext cx="9144000" cy="3930555"/>
            <a:chOff x="92364" y="-53834"/>
            <a:chExt cx="9144000" cy="3930555"/>
          </a:xfrm>
        </p:grpSpPr>
        <p:pic>
          <p:nvPicPr>
            <p:cNvPr id="7" name="Picture Placeholder 1"/>
            <p:cNvPicPr>
              <a:picLocks noChangeAspect="1"/>
            </p:cNvPicPr>
            <p:nvPr/>
          </p:nvPicPr>
          <p:blipFill>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t="17106" b="17106"/>
            <a:stretch>
              <a:fillRect/>
            </a:stretch>
          </p:blipFill>
          <p:spPr>
            <a:xfrm>
              <a:off x="92364" y="-53834"/>
              <a:ext cx="9144000" cy="3930555"/>
            </a:xfrm>
            <a:prstGeom prst="rect">
              <a:avLst/>
            </a:prstGeom>
            <a:blipFill>
              <a:blip r:embed="rId5"/>
              <a:stretch>
                <a:fillRect/>
              </a:stretch>
            </a:blipFill>
          </p:spPr>
        </p:pic>
        <p:sp>
          <p:nvSpPr>
            <p:cNvPr id="8" name="Rectangle 7"/>
            <p:cNvSpPr/>
            <p:nvPr/>
          </p:nvSpPr>
          <p:spPr>
            <a:xfrm>
              <a:off x="92364" y="3426207"/>
              <a:ext cx="9144000" cy="378691"/>
            </a:xfrm>
            <a:prstGeom prst="rect">
              <a:avLst/>
            </a:prstGeom>
            <a:solidFill>
              <a:srgbClr val="38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92364" y="3802830"/>
              <a:ext cx="9144000" cy="73891"/>
            </a:xfrm>
            <a:prstGeom prst="rect">
              <a:avLst/>
            </a:prstGeom>
            <a:solidFill>
              <a:srgbClr val="92C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5" name="Picture 14"/>
          <p:cNvPicPr/>
          <p:nvPr/>
        </p:nvPicPr>
        <p:blipFill>
          <a:blip r:embed="rId6">
            <a:extLst>
              <a:ext uri="{28A0092B-C50C-407E-A947-70E740481C1C}">
                <a14:useLocalDpi xmlns:a14="http://schemas.microsoft.com/office/drawing/2010/main" val="0"/>
              </a:ext>
            </a:extLst>
          </a:blip>
          <a:stretch>
            <a:fillRect/>
          </a:stretch>
        </p:blipFill>
        <p:spPr>
          <a:xfrm>
            <a:off x="5432368" y="162992"/>
            <a:ext cx="3536603" cy="853008"/>
          </a:xfrm>
          <a:prstGeom prst="rect">
            <a:avLst/>
          </a:prstGeom>
        </p:spPr>
      </p:pic>
    </p:spTree>
    <p:extLst>
      <p:ext uri="{BB962C8B-B14F-4D97-AF65-F5344CB8AC3E}">
        <p14:creationId xmlns:p14="http://schemas.microsoft.com/office/powerpoint/2010/main" val="2627745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Concessions</a:t>
            </a:r>
            <a:endParaRPr lang="en-GB" dirty="0"/>
          </a:p>
        </p:txBody>
      </p:sp>
      <p:sp>
        <p:nvSpPr>
          <p:cNvPr id="3" name="Content Placeholder 2"/>
          <p:cNvSpPr>
            <a:spLocks noGrp="1"/>
          </p:cNvSpPr>
          <p:nvPr>
            <p:ph idx="1"/>
          </p:nvPr>
        </p:nvSpPr>
        <p:spPr>
          <a:xfrm>
            <a:off x="628650" y="1584960"/>
            <a:ext cx="7886700" cy="4039092"/>
          </a:xfrm>
        </p:spPr>
        <p:txBody>
          <a:bodyPr>
            <a:noAutofit/>
          </a:bodyPr>
          <a:lstStyle/>
          <a:p>
            <a:r>
              <a:rPr lang="en-US" sz="2400" dirty="0"/>
              <a:t>Candidates who hold (or who are listed as a dependant on) a </a:t>
            </a:r>
            <a:r>
              <a:rPr lang="en-US" sz="2400" b="1" dirty="0"/>
              <a:t>current</a:t>
            </a:r>
            <a:r>
              <a:rPr lang="en-US" sz="2400" dirty="0"/>
              <a:t> Health Care Card (HCC) or Pensioner Concession Card (</a:t>
            </a:r>
            <a:r>
              <a:rPr lang="en-US" sz="2400" dirty="0" smtClean="0"/>
              <a:t>PCC) are </a:t>
            </a:r>
            <a:r>
              <a:rPr lang="en-US" sz="2400" dirty="0"/>
              <a:t>eligible for a reduced test </a:t>
            </a:r>
            <a:r>
              <a:rPr lang="en-US" sz="2400" dirty="0" smtClean="0"/>
              <a:t>fee </a:t>
            </a:r>
          </a:p>
          <a:p>
            <a:r>
              <a:rPr lang="en-US" sz="2400" dirty="0" smtClean="0"/>
              <a:t>The </a:t>
            </a:r>
            <a:r>
              <a:rPr lang="en-US" sz="2400" dirty="0"/>
              <a:t>concession fee is not available to candidates sitting the test outside </a:t>
            </a:r>
            <a:r>
              <a:rPr lang="en-US" sz="2400" dirty="0" smtClean="0"/>
              <a:t>Australia</a:t>
            </a:r>
            <a:endParaRPr lang="en-US" sz="2400" dirty="0"/>
          </a:p>
          <a:p>
            <a:r>
              <a:rPr lang="en-US" sz="2400" dirty="0"/>
              <a:t>You will need to provide evidence </a:t>
            </a:r>
            <a:r>
              <a:rPr lang="en-US" sz="2400" dirty="0" smtClean="0"/>
              <a:t>to </a:t>
            </a:r>
            <a:r>
              <a:rPr lang="en-US" sz="2400" dirty="0"/>
              <a:t>be eligible for this reduced </a:t>
            </a:r>
            <a:r>
              <a:rPr lang="en-US" sz="2400" dirty="0" smtClean="0"/>
              <a:t>fee</a:t>
            </a:r>
            <a:endParaRPr lang="en-US" sz="2400" dirty="0"/>
          </a:p>
          <a:p>
            <a:r>
              <a:rPr lang="en-US" sz="2400" dirty="0"/>
              <a:t>Full details on the Concession Scheme, including eligibility criteria and how to apply, </a:t>
            </a:r>
            <a:r>
              <a:rPr lang="en-US" sz="2400" dirty="0" smtClean="0"/>
              <a:t>are on our website</a:t>
            </a:r>
            <a:endParaRPr lang="en-US" sz="2400" dirty="0"/>
          </a:p>
        </p:txBody>
      </p:sp>
    </p:spTree>
    <p:extLst>
      <p:ext uri="{BB962C8B-B14F-4D97-AF65-F5344CB8AC3E}">
        <p14:creationId xmlns:p14="http://schemas.microsoft.com/office/powerpoint/2010/main" val="2886443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Access Arrangements</a:t>
            </a:r>
            <a:endParaRPr lang="en-GB" dirty="0"/>
          </a:p>
        </p:txBody>
      </p:sp>
      <p:sp>
        <p:nvSpPr>
          <p:cNvPr id="3" name="Content Placeholder 2"/>
          <p:cNvSpPr>
            <a:spLocks noGrp="1"/>
          </p:cNvSpPr>
          <p:nvPr>
            <p:ph idx="1"/>
          </p:nvPr>
        </p:nvSpPr>
        <p:spPr>
          <a:xfrm>
            <a:off x="628650" y="1600936"/>
            <a:ext cx="7886700" cy="3993619"/>
          </a:xfrm>
        </p:spPr>
        <p:txBody>
          <a:bodyPr>
            <a:normAutofit/>
          </a:bodyPr>
          <a:lstStyle/>
          <a:p>
            <a:r>
              <a:rPr lang="en-US" sz="2400" dirty="0"/>
              <a:t>Candidates with special educational needs, disabilities or temporary injuries may be entitled to extra time or accommodations when sitting the </a:t>
            </a:r>
            <a:r>
              <a:rPr lang="en-US" sz="2400" dirty="0" smtClean="0"/>
              <a:t>test                            </a:t>
            </a:r>
            <a:r>
              <a:rPr lang="en-US" sz="2400" dirty="0" smtClean="0">
                <a:solidFill>
                  <a:srgbClr val="3E767A"/>
                </a:solidFill>
              </a:rPr>
              <a:t>(UCATSEN ANZ = 25% </a:t>
            </a:r>
            <a:r>
              <a:rPr lang="en-US" sz="2400" dirty="0">
                <a:solidFill>
                  <a:srgbClr val="3E767A"/>
                </a:solidFill>
              </a:rPr>
              <a:t>Extra </a:t>
            </a:r>
            <a:r>
              <a:rPr lang="en-US" sz="2400" dirty="0" smtClean="0">
                <a:solidFill>
                  <a:srgbClr val="3E767A"/>
                </a:solidFill>
              </a:rPr>
              <a:t>time)</a:t>
            </a:r>
            <a:endParaRPr lang="en-US" sz="2400" dirty="0" smtClean="0"/>
          </a:p>
          <a:p>
            <a:r>
              <a:rPr lang="en-US" sz="2400" dirty="0" smtClean="0"/>
              <a:t>Applications </a:t>
            </a:r>
            <a:r>
              <a:rPr lang="en-US" sz="2400" dirty="0"/>
              <a:t>for these arrangements must be accompanied by suitable official documentation and be approved in </a:t>
            </a:r>
            <a:r>
              <a:rPr lang="en-US" sz="2400" dirty="0" smtClean="0"/>
              <a:t>advance</a:t>
            </a:r>
            <a:endParaRPr lang="en-US" sz="2400" dirty="0"/>
          </a:p>
          <a:p>
            <a:r>
              <a:rPr lang="en-US" sz="2400" dirty="0"/>
              <a:t>The deadline for submitting the online application form for Access Arrangements is 10 May 2019 at </a:t>
            </a:r>
            <a:r>
              <a:rPr lang="en-US" sz="2400" dirty="0" smtClean="0"/>
              <a:t>5pm AEST</a:t>
            </a:r>
            <a:endParaRPr lang="en-US" sz="2400" dirty="0"/>
          </a:p>
        </p:txBody>
      </p:sp>
    </p:spTree>
    <p:extLst>
      <p:ext uri="{BB962C8B-B14F-4D97-AF65-F5344CB8AC3E}">
        <p14:creationId xmlns:p14="http://schemas.microsoft.com/office/powerpoint/2010/main" val="1384254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in the Test?</a:t>
            </a:r>
            <a:endParaRPr lang="en-GB" dirty="0"/>
          </a:p>
        </p:txBody>
      </p:sp>
      <p:sp>
        <p:nvSpPr>
          <p:cNvPr id="3" name="Content Placeholder 2"/>
          <p:cNvSpPr>
            <a:spLocks noGrp="1"/>
          </p:cNvSpPr>
          <p:nvPr>
            <p:ph idx="1"/>
          </p:nvPr>
        </p:nvSpPr>
        <p:spPr>
          <a:xfrm>
            <a:off x="628650" y="1572768"/>
            <a:ext cx="8027670" cy="4227531"/>
          </a:xfrm>
        </p:spPr>
        <p:txBody>
          <a:bodyPr>
            <a:noAutofit/>
          </a:bodyPr>
          <a:lstStyle/>
          <a:p>
            <a:r>
              <a:rPr lang="en-US" sz="2200" dirty="0">
                <a:solidFill>
                  <a:srgbClr val="3E767A"/>
                </a:solidFill>
              </a:rPr>
              <a:t>Verbal reasoning </a:t>
            </a:r>
            <a:r>
              <a:rPr lang="en-US" sz="2200" dirty="0"/>
              <a:t>- assesses ability to critically evaluate information that is presented in a written form</a:t>
            </a:r>
          </a:p>
          <a:p>
            <a:r>
              <a:rPr lang="en-US" sz="2200" dirty="0">
                <a:solidFill>
                  <a:srgbClr val="3E767A"/>
                </a:solidFill>
              </a:rPr>
              <a:t>Decision making </a:t>
            </a:r>
            <a:r>
              <a:rPr lang="en-US" sz="2200" dirty="0"/>
              <a:t>- assesses ability to apply logic to reach a decision or conclusion, evaluate arguments </a:t>
            </a:r>
            <a:r>
              <a:rPr lang="en-US" sz="2200" dirty="0" smtClean="0"/>
              <a:t>&amp; </a:t>
            </a:r>
            <a:r>
              <a:rPr lang="en-GB" sz="2200" dirty="0" smtClean="0"/>
              <a:t>analyse</a:t>
            </a:r>
            <a:r>
              <a:rPr lang="en-US" sz="2200" dirty="0" smtClean="0"/>
              <a:t> </a:t>
            </a:r>
            <a:r>
              <a:rPr lang="en-US" sz="2200" dirty="0"/>
              <a:t>statistical </a:t>
            </a:r>
            <a:r>
              <a:rPr lang="en-US" sz="2200" dirty="0" smtClean="0"/>
              <a:t>information</a:t>
            </a:r>
            <a:endParaRPr lang="en-US" sz="2200" dirty="0"/>
          </a:p>
          <a:p>
            <a:r>
              <a:rPr lang="en-US" sz="2200" dirty="0">
                <a:solidFill>
                  <a:srgbClr val="3E767A"/>
                </a:solidFill>
              </a:rPr>
              <a:t>Quantitative reasoning </a:t>
            </a:r>
            <a:r>
              <a:rPr lang="en-US" sz="2200" dirty="0"/>
              <a:t>- assesses ability to critically evaluate information presented in a numerical form</a:t>
            </a:r>
          </a:p>
          <a:p>
            <a:r>
              <a:rPr lang="en-US" sz="2200" dirty="0">
                <a:solidFill>
                  <a:srgbClr val="3E767A"/>
                </a:solidFill>
              </a:rPr>
              <a:t>Abstract reasoning </a:t>
            </a:r>
            <a:r>
              <a:rPr lang="en-US" sz="2200" dirty="0"/>
              <a:t>- assesses the use of convergent and divergent thinking to infer relationships from information  </a:t>
            </a:r>
          </a:p>
          <a:p>
            <a:r>
              <a:rPr lang="en-US" sz="2200" dirty="0">
                <a:solidFill>
                  <a:srgbClr val="3E767A"/>
                </a:solidFill>
              </a:rPr>
              <a:t>Situational judgement </a:t>
            </a:r>
            <a:r>
              <a:rPr lang="en-US" sz="2200" dirty="0"/>
              <a:t>- measures capacity to understand real world situations and to identify critical factors </a:t>
            </a:r>
            <a:r>
              <a:rPr lang="en-US" sz="2200" dirty="0" smtClean="0"/>
              <a:t>&amp; appropriate </a:t>
            </a:r>
            <a:r>
              <a:rPr lang="en-GB" sz="2200" dirty="0" smtClean="0"/>
              <a:t>behaviour</a:t>
            </a:r>
            <a:r>
              <a:rPr lang="en-US" sz="2200" dirty="0" smtClean="0"/>
              <a:t> </a:t>
            </a:r>
            <a:r>
              <a:rPr lang="en-US" sz="2200" dirty="0"/>
              <a:t>in dealing with </a:t>
            </a:r>
            <a:r>
              <a:rPr lang="en-US" sz="2200" dirty="0" smtClean="0"/>
              <a:t>them</a:t>
            </a:r>
            <a:endParaRPr lang="en-US" sz="2200" dirty="0"/>
          </a:p>
        </p:txBody>
      </p:sp>
    </p:spTree>
    <p:extLst>
      <p:ext uri="{BB962C8B-B14F-4D97-AF65-F5344CB8AC3E}">
        <p14:creationId xmlns:p14="http://schemas.microsoft.com/office/powerpoint/2010/main" val="3909865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 Format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10308997"/>
              </p:ext>
            </p:extLst>
          </p:nvPr>
        </p:nvGraphicFramePr>
        <p:xfrm>
          <a:off x="774954" y="1910969"/>
          <a:ext cx="7416914" cy="3025982"/>
        </p:xfrm>
        <a:graphic>
          <a:graphicData uri="http://schemas.openxmlformats.org/drawingml/2006/table">
            <a:tbl>
              <a:tblPr firstRow="1" bandRow="1">
                <a:tableStyleId>{5C22544A-7EE6-4342-B048-85BDC9FD1C3A}</a:tableStyleId>
              </a:tblPr>
              <a:tblGrid>
                <a:gridCol w="3060000">
                  <a:extLst>
                    <a:ext uri="{9D8B030D-6E8A-4147-A177-3AD203B41FA5}">
                      <a16:colId xmlns:a16="http://schemas.microsoft.com/office/drawing/2014/main" val="20000"/>
                    </a:ext>
                  </a:extLst>
                </a:gridCol>
                <a:gridCol w="1473662">
                  <a:extLst>
                    <a:ext uri="{9D8B030D-6E8A-4147-A177-3AD203B41FA5}">
                      <a16:colId xmlns:a16="http://schemas.microsoft.com/office/drawing/2014/main" val="20001"/>
                    </a:ext>
                  </a:extLst>
                </a:gridCol>
                <a:gridCol w="2883252">
                  <a:extLst>
                    <a:ext uri="{9D8B030D-6E8A-4147-A177-3AD203B41FA5}">
                      <a16:colId xmlns:a16="http://schemas.microsoft.com/office/drawing/2014/main" val="20002"/>
                    </a:ext>
                  </a:extLst>
                </a:gridCol>
              </a:tblGrid>
              <a:tr h="370840">
                <a:tc>
                  <a:txBody>
                    <a:bodyPr/>
                    <a:lstStyle/>
                    <a:p>
                      <a:pPr>
                        <a:spcAft>
                          <a:spcPts val="0"/>
                        </a:spcAft>
                      </a:pPr>
                      <a:r>
                        <a:rPr lang="en-GB" sz="2000" b="0" dirty="0" smtClean="0">
                          <a:ln>
                            <a:noFill/>
                          </a:ln>
                          <a:solidFill>
                            <a:schemeClr val="tx1"/>
                          </a:solidFill>
                          <a:effectLst/>
                        </a:rPr>
                        <a:t>Subtest</a:t>
                      </a:r>
                      <a:endParaRPr lang="en-GB" sz="2000" b="0" dirty="0">
                        <a:ln>
                          <a:noFill/>
                        </a:ln>
                        <a:solidFill>
                          <a:schemeClr val="tx1"/>
                        </a:solidFill>
                        <a:effectLst/>
                        <a:latin typeface="Calibri"/>
                        <a:ea typeface="Calibri"/>
                        <a:cs typeface="Times New Roman"/>
                      </a:endParaRPr>
                    </a:p>
                  </a:txBody>
                  <a:tcPr marL="51337" marR="51337" marT="84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C4C8"/>
                    </a:solidFill>
                  </a:tcPr>
                </a:tc>
                <a:tc>
                  <a:txBody>
                    <a:bodyPr/>
                    <a:lstStyle/>
                    <a:p>
                      <a:pPr algn="ctr">
                        <a:spcAft>
                          <a:spcPts val="0"/>
                        </a:spcAft>
                      </a:pPr>
                      <a:r>
                        <a:rPr lang="en-GB" sz="2000" b="0" dirty="0" smtClean="0">
                          <a:solidFill>
                            <a:schemeClr val="tx1"/>
                          </a:solidFill>
                          <a:effectLst/>
                        </a:rPr>
                        <a:t>Questions</a:t>
                      </a:r>
                      <a:endParaRPr lang="en-GB" sz="2000" b="0" dirty="0">
                        <a:solidFill>
                          <a:schemeClr val="tx1"/>
                        </a:solidFill>
                        <a:effectLst/>
                        <a:latin typeface="Calibri"/>
                        <a:ea typeface="Calibri"/>
                        <a:cs typeface="Times New Roman"/>
                      </a:endParaRPr>
                    </a:p>
                  </a:txBody>
                  <a:tcPr marL="51337" marR="51337" marT="84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C4C8"/>
                    </a:solidFill>
                  </a:tcPr>
                </a:tc>
                <a:tc>
                  <a:txBody>
                    <a:bodyPr/>
                    <a:lstStyle/>
                    <a:p>
                      <a:pPr algn="ctr">
                        <a:spcAft>
                          <a:spcPts val="0"/>
                        </a:spcAft>
                      </a:pPr>
                      <a:r>
                        <a:rPr lang="en-GB" sz="2000" b="0" dirty="0" smtClean="0">
                          <a:solidFill>
                            <a:schemeClr val="tx1"/>
                          </a:solidFill>
                          <a:effectLst/>
                        </a:rPr>
                        <a:t>UCAT ANZ</a:t>
                      </a:r>
                      <a:endParaRPr lang="en-GB" sz="2000" b="0" dirty="0">
                        <a:solidFill>
                          <a:schemeClr val="tx1"/>
                        </a:solidFill>
                        <a:effectLst/>
                      </a:endParaRPr>
                    </a:p>
                    <a:p>
                      <a:pPr algn="ctr">
                        <a:spcAft>
                          <a:spcPts val="0"/>
                        </a:spcAft>
                      </a:pPr>
                      <a:r>
                        <a:rPr lang="en-GB" sz="1600" b="0" dirty="0">
                          <a:solidFill>
                            <a:schemeClr val="tx1"/>
                          </a:solidFill>
                          <a:effectLst/>
                        </a:rPr>
                        <a:t>(includes 1 </a:t>
                      </a:r>
                      <a:r>
                        <a:rPr lang="en-GB" sz="1600" b="0" dirty="0" smtClean="0">
                          <a:solidFill>
                            <a:schemeClr val="tx1"/>
                          </a:solidFill>
                          <a:effectLst/>
                        </a:rPr>
                        <a:t>min per </a:t>
                      </a:r>
                      <a:r>
                        <a:rPr lang="en-GB" sz="1600" b="0" dirty="0">
                          <a:solidFill>
                            <a:schemeClr val="tx1"/>
                          </a:solidFill>
                          <a:effectLst/>
                        </a:rPr>
                        <a:t>subtest </a:t>
                      </a:r>
                    </a:p>
                    <a:p>
                      <a:pPr algn="ctr">
                        <a:spcAft>
                          <a:spcPts val="0"/>
                        </a:spcAft>
                      </a:pPr>
                      <a:r>
                        <a:rPr lang="en-GB" sz="1600" b="0" dirty="0">
                          <a:solidFill>
                            <a:schemeClr val="tx1"/>
                          </a:solidFill>
                          <a:effectLst/>
                        </a:rPr>
                        <a:t>for instruction)</a:t>
                      </a:r>
                      <a:endParaRPr lang="en-GB" sz="1600" b="0" dirty="0">
                        <a:solidFill>
                          <a:schemeClr val="tx1"/>
                        </a:solidFill>
                        <a:effectLst/>
                        <a:latin typeface="Calibri"/>
                        <a:ea typeface="Calibri"/>
                        <a:cs typeface="Times New Roman"/>
                      </a:endParaRPr>
                    </a:p>
                  </a:txBody>
                  <a:tcPr marL="51337" marR="51337" marT="8462"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C4C8"/>
                    </a:solidFill>
                  </a:tcPr>
                </a:tc>
                <a:extLst>
                  <a:ext uri="{0D108BD9-81ED-4DB2-BD59-A6C34878D82A}">
                    <a16:rowId xmlns:a16="http://schemas.microsoft.com/office/drawing/2014/main" val="10000"/>
                  </a:ext>
                </a:extLst>
              </a:tr>
              <a:tr h="370840">
                <a:tc>
                  <a:txBody>
                    <a:bodyPr/>
                    <a:lstStyle/>
                    <a:p>
                      <a:pPr>
                        <a:spcAft>
                          <a:spcPts val="0"/>
                        </a:spcAft>
                      </a:pPr>
                      <a:r>
                        <a:rPr lang="en-GB" sz="2000" b="0" dirty="0">
                          <a:ln>
                            <a:noFill/>
                          </a:ln>
                          <a:solidFill>
                            <a:schemeClr val="tx1"/>
                          </a:solidFill>
                          <a:effectLst/>
                        </a:rPr>
                        <a:t>Verbal Reasoning</a:t>
                      </a:r>
                      <a:endParaRPr lang="en-GB" sz="2000" b="0" dirty="0">
                        <a:ln>
                          <a:noFill/>
                        </a:ln>
                        <a:solidFill>
                          <a:schemeClr val="tx1"/>
                        </a:solidFill>
                        <a:effectLst/>
                        <a:latin typeface="Calibri"/>
                        <a:ea typeface="Calibri"/>
                        <a:cs typeface="Times New Roman"/>
                      </a:endParaRPr>
                    </a:p>
                  </a:txBody>
                  <a:tcPr marL="51337" marR="51337" marT="84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C4C8"/>
                    </a:solidFill>
                  </a:tcPr>
                </a:tc>
                <a:tc>
                  <a:txBody>
                    <a:bodyPr/>
                    <a:lstStyle/>
                    <a:p>
                      <a:pPr algn="ctr">
                        <a:spcAft>
                          <a:spcPts val="0"/>
                        </a:spcAft>
                      </a:pPr>
                      <a:r>
                        <a:rPr lang="en-GB" sz="1800" b="0" dirty="0">
                          <a:solidFill>
                            <a:schemeClr val="tx1"/>
                          </a:solidFill>
                          <a:effectLst/>
                        </a:rPr>
                        <a:t>44</a:t>
                      </a:r>
                      <a:endParaRPr lang="en-GB" sz="1800" b="0" dirty="0">
                        <a:solidFill>
                          <a:schemeClr val="tx1"/>
                        </a:solidFill>
                        <a:effectLst/>
                        <a:latin typeface="Calibri"/>
                        <a:ea typeface="Calibri"/>
                        <a:cs typeface="Times New Roman"/>
                      </a:endParaRPr>
                    </a:p>
                  </a:txBody>
                  <a:tcPr marL="51337" marR="51337" marT="84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800" dirty="0">
                          <a:solidFill>
                            <a:schemeClr val="tx1"/>
                          </a:solidFill>
                          <a:effectLst/>
                        </a:rPr>
                        <a:t>22 minutes</a:t>
                      </a:r>
                      <a:endParaRPr lang="en-GB" sz="1800" dirty="0">
                        <a:solidFill>
                          <a:schemeClr val="tx1"/>
                        </a:solidFill>
                        <a:effectLst/>
                        <a:latin typeface="Calibri"/>
                        <a:ea typeface="Calibri"/>
                        <a:cs typeface="Times New Roman"/>
                      </a:endParaRPr>
                    </a:p>
                  </a:txBody>
                  <a:tcPr marL="51337" marR="51337" marT="84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spcAft>
                          <a:spcPts val="0"/>
                        </a:spcAft>
                      </a:pPr>
                      <a:r>
                        <a:rPr lang="en-GB" sz="2000" b="0" dirty="0" smtClean="0">
                          <a:ln>
                            <a:noFill/>
                          </a:ln>
                          <a:solidFill>
                            <a:schemeClr val="tx1"/>
                          </a:solidFill>
                          <a:effectLst/>
                        </a:rPr>
                        <a:t>Decision Making</a:t>
                      </a:r>
                      <a:endParaRPr lang="en-GB" sz="2000" b="0" dirty="0">
                        <a:ln>
                          <a:noFill/>
                        </a:ln>
                        <a:solidFill>
                          <a:schemeClr val="tx1"/>
                        </a:solidFill>
                        <a:effectLst/>
                        <a:latin typeface="Calibri"/>
                        <a:ea typeface="Calibri"/>
                        <a:cs typeface="Times New Roman"/>
                      </a:endParaRPr>
                    </a:p>
                  </a:txBody>
                  <a:tcPr marL="51337" marR="51337" marT="84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C4C8"/>
                    </a:solidFill>
                  </a:tcPr>
                </a:tc>
                <a:tc>
                  <a:txBody>
                    <a:bodyPr/>
                    <a:lstStyle/>
                    <a:p>
                      <a:pPr algn="ctr">
                        <a:spcAft>
                          <a:spcPts val="0"/>
                        </a:spcAft>
                      </a:pPr>
                      <a:r>
                        <a:rPr lang="en-GB" sz="1800" dirty="0" smtClean="0">
                          <a:solidFill>
                            <a:schemeClr val="tx1"/>
                          </a:solidFill>
                          <a:effectLst/>
                        </a:rPr>
                        <a:t>29</a:t>
                      </a:r>
                      <a:endParaRPr lang="en-GB" sz="1800" dirty="0">
                        <a:solidFill>
                          <a:schemeClr val="tx1"/>
                        </a:solidFill>
                        <a:effectLst/>
                        <a:latin typeface="Calibri"/>
                        <a:ea typeface="Calibri"/>
                        <a:cs typeface="Times New Roman"/>
                      </a:endParaRPr>
                    </a:p>
                  </a:txBody>
                  <a:tcPr marL="51337" marR="51337" marT="84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800" dirty="0">
                          <a:solidFill>
                            <a:schemeClr val="tx1"/>
                          </a:solidFill>
                          <a:effectLst/>
                        </a:rPr>
                        <a:t>32 minutes</a:t>
                      </a:r>
                      <a:endParaRPr lang="en-GB" sz="1800" dirty="0">
                        <a:solidFill>
                          <a:schemeClr val="tx1"/>
                        </a:solidFill>
                        <a:effectLst/>
                        <a:latin typeface="Calibri"/>
                        <a:ea typeface="Calibri"/>
                        <a:cs typeface="Times New Roman"/>
                      </a:endParaRPr>
                    </a:p>
                  </a:txBody>
                  <a:tcPr marL="51337" marR="51337" marT="84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spcAft>
                          <a:spcPts val="0"/>
                        </a:spcAft>
                      </a:pPr>
                      <a:r>
                        <a:rPr lang="en-GB" sz="2000" b="0" dirty="0">
                          <a:ln>
                            <a:noFill/>
                          </a:ln>
                          <a:solidFill>
                            <a:schemeClr val="tx1"/>
                          </a:solidFill>
                          <a:effectLst/>
                        </a:rPr>
                        <a:t>Quantitative Reasoning</a:t>
                      </a:r>
                      <a:endParaRPr lang="en-GB" sz="2000" b="0" dirty="0">
                        <a:ln>
                          <a:noFill/>
                        </a:ln>
                        <a:solidFill>
                          <a:schemeClr val="tx1"/>
                        </a:solidFill>
                        <a:effectLst/>
                        <a:latin typeface="Calibri"/>
                        <a:ea typeface="Calibri"/>
                        <a:cs typeface="Times New Roman"/>
                      </a:endParaRPr>
                    </a:p>
                  </a:txBody>
                  <a:tcPr marL="51337" marR="51337" marT="84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C4C8"/>
                    </a:solidFill>
                  </a:tcPr>
                </a:tc>
                <a:tc>
                  <a:txBody>
                    <a:bodyPr/>
                    <a:lstStyle/>
                    <a:p>
                      <a:pPr algn="ctr">
                        <a:spcAft>
                          <a:spcPts val="0"/>
                        </a:spcAft>
                      </a:pPr>
                      <a:r>
                        <a:rPr lang="en-GB" sz="1800" dirty="0">
                          <a:solidFill>
                            <a:schemeClr val="tx1"/>
                          </a:solidFill>
                          <a:effectLst/>
                        </a:rPr>
                        <a:t>36</a:t>
                      </a:r>
                      <a:endParaRPr lang="en-GB" sz="1800" dirty="0">
                        <a:solidFill>
                          <a:schemeClr val="tx1"/>
                        </a:solidFill>
                        <a:effectLst/>
                        <a:latin typeface="Calibri"/>
                        <a:ea typeface="Calibri"/>
                        <a:cs typeface="Times New Roman"/>
                      </a:endParaRPr>
                    </a:p>
                  </a:txBody>
                  <a:tcPr marL="51337" marR="51337" marT="84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800" dirty="0">
                          <a:solidFill>
                            <a:schemeClr val="tx1"/>
                          </a:solidFill>
                          <a:effectLst/>
                        </a:rPr>
                        <a:t>25 minutes</a:t>
                      </a:r>
                      <a:endParaRPr lang="en-GB" sz="1800" dirty="0">
                        <a:solidFill>
                          <a:schemeClr val="tx1"/>
                        </a:solidFill>
                        <a:effectLst/>
                        <a:latin typeface="Calibri"/>
                        <a:ea typeface="Calibri"/>
                        <a:cs typeface="Times New Roman"/>
                      </a:endParaRPr>
                    </a:p>
                  </a:txBody>
                  <a:tcPr marL="51337" marR="51337" marT="84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spcAft>
                          <a:spcPts val="0"/>
                        </a:spcAft>
                      </a:pPr>
                      <a:r>
                        <a:rPr lang="en-GB" sz="2000" b="0" dirty="0">
                          <a:ln>
                            <a:noFill/>
                          </a:ln>
                          <a:solidFill>
                            <a:schemeClr val="tx1"/>
                          </a:solidFill>
                          <a:effectLst/>
                        </a:rPr>
                        <a:t>Abstract Reasoning</a:t>
                      </a:r>
                      <a:endParaRPr lang="en-GB" sz="2000" b="0" dirty="0">
                        <a:ln>
                          <a:noFill/>
                        </a:ln>
                        <a:solidFill>
                          <a:schemeClr val="tx1"/>
                        </a:solidFill>
                        <a:effectLst/>
                        <a:latin typeface="Calibri"/>
                        <a:ea typeface="Calibri"/>
                        <a:cs typeface="Times New Roman"/>
                      </a:endParaRPr>
                    </a:p>
                  </a:txBody>
                  <a:tcPr marL="51337" marR="51337" marT="84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C4C8"/>
                    </a:solidFill>
                  </a:tcPr>
                </a:tc>
                <a:tc>
                  <a:txBody>
                    <a:bodyPr/>
                    <a:lstStyle/>
                    <a:p>
                      <a:pPr algn="ctr">
                        <a:spcAft>
                          <a:spcPts val="0"/>
                        </a:spcAft>
                      </a:pPr>
                      <a:r>
                        <a:rPr lang="en-GB" sz="1800" dirty="0">
                          <a:solidFill>
                            <a:schemeClr val="tx1"/>
                          </a:solidFill>
                          <a:effectLst/>
                        </a:rPr>
                        <a:t>55</a:t>
                      </a:r>
                      <a:endParaRPr lang="en-GB" sz="1800" dirty="0">
                        <a:solidFill>
                          <a:schemeClr val="tx1"/>
                        </a:solidFill>
                        <a:effectLst/>
                        <a:latin typeface="Calibri"/>
                        <a:ea typeface="Calibri"/>
                        <a:cs typeface="Times New Roman"/>
                      </a:endParaRPr>
                    </a:p>
                  </a:txBody>
                  <a:tcPr marL="51337" marR="51337" marT="84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800" dirty="0">
                          <a:solidFill>
                            <a:schemeClr val="tx1"/>
                          </a:solidFill>
                          <a:effectLst/>
                        </a:rPr>
                        <a:t>14 minutes</a:t>
                      </a:r>
                      <a:endParaRPr lang="en-GB" sz="1800" dirty="0">
                        <a:solidFill>
                          <a:schemeClr val="tx1"/>
                        </a:solidFill>
                        <a:effectLst/>
                        <a:latin typeface="Calibri"/>
                        <a:ea typeface="Calibri"/>
                        <a:cs typeface="Times New Roman"/>
                      </a:endParaRPr>
                    </a:p>
                  </a:txBody>
                  <a:tcPr marL="51337" marR="51337" marT="84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a:spcAft>
                          <a:spcPts val="0"/>
                        </a:spcAft>
                      </a:pPr>
                      <a:r>
                        <a:rPr lang="en-GB" sz="2000" b="0" dirty="0">
                          <a:ln>
                            <a:noFill/>
                          </a:ln>
                          <a:solidFill>
                            <a:schemeClr val="tx1"/>
                          </a:solidFill>
                          <a:effectLst/>
                        </a:rPr>
                        <a:t>Situational Judgement</a:t>
                      </a:r>
                      <a:endParaRPr lang="en-GB" sz="2000" b="0" dirty="0">
                        <a:ln>
                          <a:noFill/>
                        </a:ln>
                        <a:solidFill>
                          <a:schemeClr val="tx1"/>
                        </a:solidFill>
                        <a:effectLst/>
                        <a:latin typeface="Calibri"/>
                        <a:ea typeface="Calibri"/>
                        <a:cs typeface="Times New Roman"/>
                      </a:endParaRPr>
                    </a:p>
                  </a:txBody>
                  <a:tcPr marL="51337" marR="51337" marT="84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C4C8"/>
                    </a:solidFill>
                  </a:tcPr>
                </a:tc>
                <a:tc>
                  <a:txBody>
                    <a:bodyPr/>
                    <a:lstStyle/>
                    <a:p>
                      <a:pPr algn="ctr">
                        <a:spcAft>
                          <a:spcPts val="0"/>
                        </a:spcAft>
                      </a:pPr>
                      <a:r>
                        <a:rPr lang="en-GB" sz="1800" dirty="0" smtClean="0">
                          <a:solidFill>
                            <a:schemeClr val="tx1"/>
                          </a:solidFill>
                          <a:effectLst/>
                        </a:rPr>
                        <a:t>69</a:t>
                      </a:r>
                      <a:endParaRPr lang="en-GB" sz="1800" dirty="0">
                        <a:solidFill>
                          <a:schemeClr val="tx1"/>
                        </a:solidFill>
                        <a:effectLst/>
                        <a:latin typeface="Calibri"/>
                        <a:ea typeface="Calibri"/>
                        <a:cs typeface="Times New Roman"/>
                      </a:endParaRPr>
                    </a:p>
                  </a:txBody>
                  <a:tcPr marL="51337" marR="51337" marT="84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800" dirty="0">
                          <a:solidFill>
                            <a:schemeClr val="tx1"/>
                          </a:solidFill>
                          <a:effectLst/>
                        </a:rPr>
                        <a:t>27 minutes</a:t>
                      </a:r>
                      <a:endParaRPr lang="en-GB" sz="1800" dirty="0">
                        <a:solidFill>
                          <a:schemeClr val="tx1"/>
                        </a:solidFill>
                        <a:effectLst/>
                        <a:latin typeface="Calibri"/>
                        <a:ea typeface="Calibri"/>
                        <a:cs typeface="Times New Roman"/>
                      </a:endParaRPr>
                    </a:p>
                  </a:txBody>
                  <a:tcPr marL="51337" marR="51337" marT="84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pPr>
                        <a:spcAft>
                          <a:spcPts val="0"/>
                        </a:spcAft>
                      </a:pPr>
                      <a:r>
                        <a:rPr lang="en-GB" sz="2000" b="0" dirty="0">
                          <a:ln>
                            <a:noFill/>
                          </a:ln>
                          <a:solidFill>
                            <a:schemeClr val="tx1"/>
                          </a:solidFill>
                          <a:effectLst/>
                        </a:rPr>
                        <a:t>Total time</a:t>
                      </a:r>
                      <a:endParaRPr lang="en-GB" sz="2000" b="0" dirty="0">
                        <a:ln>
                          <a:noFill/>
                        </a:ln>
                        <a:solidFill>
                          <a:schemeClr val="tx1"/>
                        </a:solidFill>
                        <a:effectLst/>
                        <a:latin typeface="Calibri"/>
                        <a:ea typeface="Calibri"/>
                        <a:cs typeface="Times New Roman"/>
                      </a:endParaRPr>
                    </a:p>
                  </a:txBody>
                  <a:tcPr marL="51337" marR="51337" marT="84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C4C8"/>
                    </a:solidFill>
                  </a:tcPr>
                </a:tc>
                <a:tc>
                  <a:txBody>
                    <a:bodyPr/>
                    <a:lstStyle/>
                    <a:p>
                      <a:pPr algn="ctr">
                        <a:spcAft>
                          <a:spcPts val="0"/>
                        </a:spcAft>
                      </a:pPr>
                      <a:r>
                        <a:rPr lang="en-GB" sz="1800" dirty="0">
                          <a:solidFill>
                            <a:schemeClr val="tx1"/>
                          </a:solidFill>
                          <a:effectLst/>
                        </a:rPr>
                        <a:t> </a:t>
                      </a:r>
                      <a:endParaRPr lang="en-GB" sz="1800" dirty="0">
                        <a:solidFill>
                          <a:schemeClr val="tx1"/>
                        </a:solidFill>
                        <a:effectLst/>
                        <a:latin typeface="Calibri"/>
                        <a:ea typeface="Calibri"/>
                        <a:cs typeface="Times New Roman"/>
                      </a:endParaRPr>
                    </a:p>
                  </a:txBody>
                  <a:tcPr marL="51337" marR="51337" marT="84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C4C8"/>
                    </a:solidFill>
                  </a:tcPr>
                </a:tc>
                <a:tc>
                  <a:txBody>
                    <a:bodyPr/>
                    <a:lstStyle/>
                    <a:p>
                      <a:pPr algn="ctr">
                        <a:spcAft>
                          <a:spcPts val="0"/>
                        </a:spcAft>
                      </a:pPr>
                      <a:r>
                        <a:rPr lang="en-GB" sz="1800" dirty="0">
                          <a:solidFill>
                            <a:schemeClr val="tx1"/>
                          </a:solidFill>
                          <a:effectLst/>
                        </a:rPr>
                        <a:t>120 minutes</a:t>
                      </a:r>
                      <a:endParaRPr lang="en-GB" sz="1800" dirty="0">
                        <a:solidFill>
                          <a:schemeClr val="tx1"/>
                        </a:solidFill>
                        <a:effectLst/>
                        <a:latin typeface="Calibri"/>
                        <a:ea typeface="Calibri"/>
                        <a:cs typeface="Times New Roman"/>
                      </a:endParaRPr>
                    </a:p>
                  </a:txBody>
                  <a:tcPr marL="51337" marR="51337" marT="846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C4C8"/>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92723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Verbal Reasoning</a:t>
            </a:r>
            <a:endParaRPr lang="en-GB" dirty="0"/>
          </a:p>
        </p:txBody>
      </p:sp>
      <p:sp>
        <p:nvSpPr>
          <p:cNvPr id="3" name="Content Placeholder 2"/>
          <p:cNvSpPr>
            <a:spLocks noGrp="1"/>
          </p:cNvSpPr>
          <p:nvPr>
            <p:ph idx="1"/>
          </p:nvPr>
        </p:nvSpPr>
        <p:spPr>
          <a:xfrm>
            <a:off x="628650" y="1682497"/>
            <a:ext cx="7886700" cy="4039878"/>
          </a:xfrm>
        </p:spPr>
        <p:txBody>
          <a:bodyPr>
            <a:normAutofit lnSpcReduction="10000"/>
          </a:bodyPr>
          <a:lstStyle/>
          <a:p>
            <a:r>
              <a:rPr lang="en-GB" sz="2400" dirty="0"/>
              <a:t>The test assesses your ability to read and think carefully about information presented in passages and to determine whether specific conclusions can be drawn from information presented.  You are not expected to use prior knowledge to answer the questions</a:t>
            </a:r>
          </a:p>
          <a:p>
            <a:r>
              <a:rPr lang="en-GB" sz="2400" dirty="0"/>
              <a:t>21 minutes to answer 44 items, associated with 11 passages</a:t>
            </a:r>
          </a:p>
          <a:p>
            <a:r>
              <a:rPr lang="en-GB" sz="2400" dirty="0"/>
              <a:t>Some items assess critical reasoning skills, requiring candidates to make inferences and draw conclusions from information</a:t>
            </a:r>
          </a:p>
          <a:p>
            <a:r>
              <a:rPr lang="en-GB" sz="2400" dirty="0"/>
              <a:t>For other items you decide whether the statement provided follows logically from the information in the </a:t>
            </a:r>
            <a:r>
              <a:rPr lang="en-GB" sz="2400" dirty="0" smtClean="0"/>
              <a:t>passage</a:t>
            </a:r>
            <a:endParaRPr lang="en-GB" sz="2400" dirty="0"/>
          </a:p>
        </p:txBody>
      </p:sp>
    </p:spTree>
    <p:extLst>
      <p:ext uri="{BB962C8B-B14F-4D97-AF65-F5344CB8AC3E}">
        <p14:creationId xmlns:p14="http://schemas.microsoft.com/office/powerpoint/2010/main" val="2380372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Verbal Reasoning</a:t>
            </a:r>
            <a:endParaRPr lang="en-GB" dirty="0"/>
          </a:p>
        </p:txBody>
      </p:sp>
      <p:sp>
        <p:nvSpPr>
          <p:cNvPr id="3" name="Content Placeholder 2"/>
          <p:cNvSpPr>
            <a:spLocks noGrp="1"/>
          </p:cNvSpPr>
          <p:nvPr>
            <p:ph idx="1"/>
          </p:nvPr>
        </p:nvSpPr>
        <p:spPr/>
        <p:txBody>
          <a:bodyPr/>
          <a:lstStyle/>
          <a:p>
            <a:endParaRPr lang="en-GB" dirty="0"/>
          </a:p>
        </p:txBody>
      </p:sp>
      <p:pic>
        <p:nvPicPr>
          <p:cNvPr id="5" name="Picture 4"/>
          <p:cNvPicPr>
            <a:picLocks noChangeAspect="1"/>
          </p:cNvPicPr>
          <p:nvPr/>
        </p:nvPicPr>
        <p:blipFill>
          <a:blip r:embed="rId2"/>
          <a:stretch>
            <a:fillRect/>
          </a:stretch>
        </p:blipFill>
        <p:spPr>
          <a:xfrm>
            <a:off x="0" y="1226780"/>
            <a:ext cx="9144000" cy="4733451"/>
          </a:xfrm>
          <a:prstGeom prst="rect">
            <a:avLst/>
          </a:prstGeom>
        </p:spPr>
      </p:pic>
    </p:spTree>
    <p:extLst>
      <p:ext uri="{BB962C8B-B14F-4D97-AF65-F5344CB8AC3E}">
        <p14:creationId xmlns:p14="http://schemas.microsoft.com/office/powerpoint/2010/main" val="1379426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Verbal Reasoning</a:t>
            </a:r>
            <a:endParaRPr lang="en-GB" dirty="0"/>
          </a:p>
        </p:txBody>
      </p:sp>
      <p:sp>
        <p:nvSpPr>
          <p:cNvPr id="3" name="Content Placeholder 2"/>
          <p:cNvSpPr>
            <a:spLocks noGrp="1"/>
          </p:cNvSpPr>
          <p:nvPr>
            <p:ph idx="1"/>
          </p:nvPr>
        </p:nvSpPr>
        <p:spPr/>
        <p:txBody>
          <a:bodyPr/>
          <a:lstStyle/>
          <a:p>
            <a:endParaRPr lang="en-GB" dirty="0"/>
          </a:p>
        </p:txBody>
      </p:sp>
      <p:pic>
        <p:nvPicPr>
          <p:cNvPr id="5" name="Picture 4"/>
          <p:cNvPicPr>
            <a:picLocks noChangeAspect="1"/>
          </p:cNvPicPr>
          <p:nvPr/>
        </p:nvPicPr>
        <p:blipFill>
          <a:blip r:embed="rId2"/>
          <a:stretch>
            <a:fillRect/>
          </a:stretch>
        </p:blipFill>
        <p:spPr>
          <a:xfrm>
            <a:off x="0" y="1214588"/>
            <a:ext cx="9144000" cy="4733451"/>
          </a:xfrm>
          <a:prstGeom prst="rect">
            <a:avLst/>
          </a:prstGeom>
        </p:spPr>
      </p:pic>
      <p:pic>
        <p:nvPicPr>
          <p:cNvPr id="4" name="Picture 3"/>
          <p:cNvPicPr>
            <a:picLocks noChangeAspect="1"/>
          </p:cNvPicPr>
          <p:nvPr/>
        </p:nvPicPr>
        <p:blipFill>
          <a:blip r:embed="rId3"/>
          <a:stretch>
            <a:fillRect/>
          </a:stretch>
        </p:blipFill>
        <p:spPr>
          <a:xfrm>
            <a:off x="4241800" y="3381590"/>
            <a:ext cx="4781550" cy="2647950"/>
          </a:xfrm>
          <a:prstGeom prst="rect">
            <a:avLst/>
          </a:prstGeom>
        </p:spPr>
      </p:pic>
    </p:spTree>
    <p:extLst>
      <p:ext uri="{BB962C8B-B14F-4D97-AF65-F5344CB8AC3E}">
        <p14:creationId xmlns:p14="http://schemas.microsoft.com/office/powerpoint/2010/main" val="23470964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Decision Making</a:t>
            </a:r>
            <a:endParaRPr lang="en-GB" dirty="0"/>
          </a:p>
        </p:txBody>
      </p:sp>
      <p:sp>
        <p:nvSpPr>
          <p:cNvPr id="3" name="Content Placeholder 2"/>
          <p:cNvSpPr>
            <a:spLocks noGrp="1"/>
          </p:cNvSpPr>
          <p:nvPr>
            <p:ph idx="1"/>
          </p:nvPr>
        </p:nvSpPr>
        <p:spPr>
          <a:xfrm>
            <a:off x="628650" y="1658113"/>
            <a:ext cx="7886700" cy="3916778"/>
          </a:xfrm>
        </p:spPr>
        <p:txBody>
          <a:bodyPr>
            <a:noAutofit/>
          </a:bodyPr>
          <a:lstStyle/>
          <a:p>
            <a:pPr marL="285750" indent="-285750">
              <a:lnSpc>
                <a:spcPct val="100000"/>
              </a:lnSpc>
              <a:spcBef>
                <a:spcPts val="0"/>
              </a:spcBef>
            </a:pPr>
            <a:r>
              <a:rPr lang="en-GB" sz="2400" dirty="0"/>
              <a:t>This subtest assesses the ability to apply logic to </a:t>
            </a:r>
            <a:r>
              <a:rPr lang="en-GB" sz="2400" dirty="0" smtClean="0"/>
              <a:t>reach </a:t>
            </a:r>
            <a:r>
              <a:rPr lang="en-GB" sz="2400" dirty="0"/>
              <a:t>a decision or conclusion, evaluate arguments </a:t>
            </a:r>
            <a:r>
              <a:rPr lang="en-GB" sz="2400" dirty="0" smtClean="0"/>
              <a:t>and </a:t>
            </a:r>
            <a:r>
              <a:rPr lang="en-GB" sz="2400" dirty="0"/>
              <a:t>analyse statistical information</a:t>
            </a:r>
          </a:p>
          <a:p>
            <a:pPr marL="285750" indent="-285750">
              <a:lnSpc>
                <a:spcPct val="100000"/>
              </a:lnSpc>
              <a:spcBef>
                <a:spcPts val="0"/>
              </a:spcBef>
            </a:pPr>
            <a:r>
              <a:rPr lang="en-GB" sz="2400" dirty="0"/>
              <a:t>31 minutes to answer 29 items, associated with diagrams, text, charts or </a:t>
            </a:r>
            <a:r>
              <a:rPr lang="en-GB" sz="2400" dirty="0" smtClean="0"/>
              <a:t>graphs</a:t>
            </a:r>
          </a:p>
          <a:p>
            <a:pPr marL="285750" indent="-285750">
              <a:lnSpc>
                <a:spcPct val="100000"/>
              </a:lnSpc>
              <a:spcBef>
                <a:spcPts val="0"/>
              </a:spcBef>
            </a:pPr>
            <a:r>
              <a:rPr lang="en-GB" sz="2400" dirty="0" smtClean="0"/>
              <a:t>There are a number of different question types including logical puzzles, syllogisms and </a:t>
            </a:r>
            <a:r>
              <a:rPr lang="en-GB" sz="2400" dirty="0"/>
              <a:t>V</a:t>
            </a:r>
            <a:r>
              <a:rPr lang="en-GB" sz="2400" dirty="0" smtClean="0"/>
              <a:t>enn diagrams</a:t>
            </a:r>
            <a:endParaRPr lang="en-GB" sz="2400" dirty="0"/>
          </a:p>
          <a:p>
            <a:pPr marL="285750" indent="-285750">
              <a:lnSpc>
                <a:spcPct val="100000"/>
              </a:lnSpc>
              <a:spcBef>
                <a:spcPts val="0"/>
              </a:spcBef>
            </a:pPr>
            <a:r>
              <a:rPr lang="en-GB" sz="2400" dirty="0"/>
              <a:t>All questions are standalone and do not share </a:t>
            </a:r>
            <a:r>
              <a:rPr lang="en-GB" sz="2400" dirty="0" smtClean="0"/>
              <a:t>data</a:t>
            </a:r>
          </a:p>
          <a:p>
            <a:pPr marL="285750" indent="-285750">
              <a:lnSpc>
                <a:spcPct val="100000"/>
              </a:lnSpc>
              <a:spcBef>
                <a:spcPts val="0"/>
              </a:spcBef>
            </a:pPr>
            <a:endParaRPr lang="en-GB" sz="2400" dirty="0"/>
          </a:p>
        </p:txBody>
      </p:sp>
    </p:spTree>
    <p:extLst>
      <p:ext uri="{BB962C8B-B14F-4D97-AF65-F5344CB8AC3E}">
        <p14:creationId xmlns:p14="http://schemas.microsoft.com/office/powerpoint/2010/main" val="112408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Decision Making</a:t>
            </a:r>
            <a:endParaRPr lang="en-GB" dirty="0"/>
          </a:p>
        </p:txBody>
      </p:sp>
      <p:pic>
        <p:nvPicPr>
          <p:cNvPr id="4" name="Content Placeholder 3"/>
          <p:cNvPicPr>
            <a:picLocks noGrp="1" noChangeAspect="1"/>
          </p:cNvPicPr>
          <p:nvPr>
            <p:ph idx="1"/>
          </p:nvPr>
        </p:nvPicPr>
        <p:blipFill>
          <a:blip r:embed="rId2"/>
          <a:stretch>
            <a:fillRect/>
          </a:stretch>
        </p:blipFill>
        <p:spPr>
          <a:xfrm>
            <a:off x="0" y="1249775"/>
            <a:ext cx="9144000" cy="4726360"/>
          </a:xfrm>
          <a:prstGeom prst="rect">
            <a:avLst/>
          </a:prstGeom>
        </p:spPr>
      </p:pic>
    </p:spTree>
    <p:extLst>
      <p:ext uri="{BB962C8B-B14F-4D97-AF65-F5344CB8AC3E}">
        <p14:creationId xmlns:p14="http://schemas.microsoft.com/office/powerpoint/2010/main" val="3908523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Decision Making</a:t>
            </a:r>
            <a:endParaRPr lang="en-GB" dirty="0"/>
          </a:p>
        </p:txBody>
      </p:sp>
      <p:pic>
        <p:nvPicPr>
          <p:cNvPr id="4" name="Content Placeholder 3"/>
          <p:cNvPicPr>
            <a:picLocks noGrp="1" noChangeAspect="1"/>
          </p:cNvPicPr>
          <p:nvPr>
            <p:ph idx="1"/>
          </p:nvPr>
        </p:nvPicPr>
        <p:blipFill>
          <a:blip r:embed="rId2"/>
          <a:stretch>
            <a:fillRect/>
          </a:stretch>
        </p:blipFill>
        <p:spPr>
          <a:xfrm>
            <a:off x="0" y="1249775"/>
            <a:ext cx="9144000" cy="4726360"/>
          </a:xfrm>
          <a:prstGeom prst="rect">
            <a:avLst/>
          </a:prstGeom>
        </p:spPr>
      </p:pic>
      <p:pic>
        <p:nvPicPr>
          <p:cNvPr id="3" name="Picture 2"/>
          <p:cNvPicPr>
            <a:picLocks noChangeAspect="1"/>
          </p:cNvPicPr>
          <p:nvPr/>
        </p:nvPicPr>
        <p:blipFill>
          <a:blip r:embed="rId3"/>
          <a:stretch>
            <a:fillRect/>
          </a:stretch>
        </p:blipFill>
        <p:spPr>
          <a:xfrm>
            <a:off x="4000196" y="2256344"/>
            <a:ext cx="5143804" cy="3819403"/>
          </a:xfrm>
          <a:prstGeom prst="rect">
            <a:avLst/>
          </a:prstGeom>
        </p:spPr>
      </p:pic>
    </p:spTree>
    <p:extLst>
      <p:ext uri="{BB962C8B-B14F-4D97-AF65-F5344CB8AC3E}">
        <p14:creationId xmlns:p14="http://schemas.microsoft.com/office/powerpoint/2010/main" val="1744422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This presentation covers…</a:t>
            </a:r>
            <a:endParaRPr lang="en-GB" dirty="0"/>
          </a:p>
        </p:txBody>
      </p:sp>
      <p:sp>
        <p:nvSpPr>
          <p:cNvPr id="3" name="Content Placeholder 2"/>
          <p:cNvSpPr>
            <a:spLocks noGrp="1"/>
          </p:cNvSpPr>
          <p:nvPr>
            <p:ph idx="1"/>
          </p:nvPr>
        </p:nvSpPr>
        <p:spPr>
          <a:xfrm>
            <a:off x="365760" y="1513775"/>
            <a:ext cx="8149590" cy="4300683"/>
          </a:xfrm>
        </p:spPr>
        <p:txBody>
          <a:bodyPr>
            <a:normAutofit lnSpcReduction="10000"/>
          </a:bodyPr>
          <a:lstStyle/>
          <a:p>
            <a:r>
              <a:rPr lang="en-GB" dirty="0"/>
              <a:t>What is the </a:t>
            </a:r>
            <a:r>
              <a:rPr lang="en-GB" dirty="0" smtClean="0"/>
              <a:t>University </a:t>
            </a:r>
            <a:r>
              <a:rPr lang="en-GB" dirty="0"/>
              <a:t>Clinical Aptitude Test (</a:t>
            </a:r>
            <a:r>
              <a:rPr lang="en-GB" dirty="0" smtClean="0"/>
              <a:t>UCAT</a:t>
            </a:r>
            <a:r>
              <a:rPr lang="en-GB" dirty="0"/>
              <a:t>) </a:t>
            </a:r>
            <a:r>
              <a:rPr lang="en-GB" dirty="0" smtClean="0"/>
              <a:t>for Australia and New Zealand and </a:t>
            </a:r>
            <a:r>
              <a:rPr lang="en-GB" dirty="0"/>
              <a:t>who uses it?</a:t>
            </a:r>
          </a:p>
          <a:p>
            <a:r>
              <a:rPr lang="en-GB" dirty="0"/>
              <a:t>The </a:t>
            </a:r>
            <a:r>
              <a:rPr lang="en-GB" dirty="0" smtClean="0"/>
              <a:t>UCAT ANZ process</a:t>
            </a:r>
            <a:endParaRPr lang="en-GB" dirty="0"/>
          </a:p>
          <a:p>
            <a:pPr lvl="1">
              <a:spcBef>
                <a:spcPts val="600"/>
              </a:spcBef>
            </a:pPr>
            <a:r>
              <a:rPr lang="en-GB" sz="2800" dirty="0" smtClean="0"/>
              <a:t>Eligibility</a:t>
            </a:r>
          </a:p>
          <a:p>
            <a:pPr lvl="1">
              <a:spcBef>
                <a:spcPts val="600"/>
              </a:spcBef>
            </a:pPr>
            <a:r>
              <a:rPr lang="en-GB" sz="2800" dirty="0" smtClean="0"/>
              <a:t>Key </a:t>
            </a:r>
            <a:r>
              <a:rPr lang="en-GB" sz="2800" dirty="0"/>
              <a:t>Dates, Registration and Booking</a:t>
            </a:r>
          </a:p>
          <a:p>
            <a:pPr lvl="1">
              <a:spcBef>
                <a:spcPts val="600"/>
              </a:spcBef>
            </a:pPr>
            <a:r>
              <a:rPr lang="en-GB" sz="2800" dirty="0" smtClean="0"/>
              <a:t>Fees and Concessions</a:t>
            </a:r>
            <a:endParaRPr lang="en-GB" sz="2800" dirty="0"/>
          </a:p>
          <a:p>
            <a:pPr lvl="1">
              <a:spcBef>
                <a:spcPts val="600"/>
              </a:spcBef>
            </a:pPr>
            <a:r>
              <a:rPr lang="en-GB" sz="2800" dirty="0"/>
              <a:t>What’s in the </a:t>
            </a:r>
            <a:r>
              <a:rPr lang="en-GB" sz="2800" dirty="0" smtClean="0"/>
              <a:t>test?</a:t>
            </a:r>
            <a:endParaRPr lang="en-GB" sz="2800" dirty="0"/>
          </a:p>
          <a:p>
            <a:pPr lvl="1">
              <a:spcBef>
                <a:spcPts val="600"/>
              </a:spcBef>
            </a:pPr>
            <a:r>
              <a:rPr lang="en-GB" sz="2800" dirty="0" smtClean="0"/>
              <a:t>How should I prepare for the Test?</a:t>
            </a:r>
            <a:endParaRPr lang="en-GB" sz="2800" dirty="0"/>
          </a:p>
          <a:p>
            <a:pPr lvl="1">
              <a:spcBef>
                <a:spcPts val="600"/>
              </a:spcBef>
            </a:pPr>
            <a:r>
              <a:rPr lang="en-GB" sz="2800" dirty="0" smtClean="0"/>
              <a:t>Marking </a:t>
            </a:r>
            <a:r>
              <a:rPr lang="en-GB" sz="2800" dirty="0"/>
              <a:t>and Results</a:t>
            </a:r>
          </a:p>
          <a:p>
            <a:r>
              <a:rPr lang="en-GB" dirty="0"/>
              <a:t>More information</a:t>
            </a:r>
          </a:p>
          <a:p>
            <a:pPr marL="0" indent="0">
              <a:buNone/>
            </a:pPr>
            <a:endParaRPr lang="en-GB" dirty="0"/>
          </a:p>
        </p:txBody>
      </p:sp>
    </p:spTree>
    <p:extLst>
      <p:ext uri="{BB962C8B-B14F-4D97-AF65-F5344CB8AC3E}">
        <p14:creationId xmlns:p14="http://schemas.microsoft.com/office/powerpoint/2010/main" val="35688947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Quantitative Reasoning</a:t>
            </a:r>
            <a:endParaRPr lang="en-GB" dirty="0"/>
          </a:p>
        </p:txBody>
      </p:sp>
      <p:sp>
        <p:nvSpPr>
          <p:cNvPr id="3" name="Content Placeholder 2"/>
          <p:cNvSpPr>
            <a:spLocks noGrp="1"/>
          </p:cNvSpPr>
          <p:nvPr>
            <p:ph idx="1"/>
          </p:nvPr>
        </p:nvSpPr>
        <p:spPr>
          <a:xfrm>
            <a:off x="628650" y="1633728"/>
            <a:ext cx="7886700" cy="4227531"/>
          </a:xfrm>
        </p:spPr>
        <p:txBody>
          <a:bodyPr>
            <a:normAutofit/>
          </a:bodyPr>
          <a:lstStyle/>
          <a:p>
            <a:pPr marL="285750" indent="-285750">
              <a:lnSpc>
                <a:spcPct val="100000"/>
              </a:lnSpc>
              <a:spcBef>
                <a:spcPts val="0"/>
              </a:spcBef>
            </a:pPr>
            <a:r>
              <a:rPr lang="en-GB" sz="2400" dirty="0"/>
              <a:t>The test assesses your ability to use numerical skills to solve </a:t>
            </a:r>
            <a:r>
              <a:rPr lang="en-GB" sz="2400" dirty="0" smtClean="0"/>
              <a:t>problems</a:t>
            </a:r>
            <a:endParaRPr lang="en-GB" sz="2400" dirty="0"/>
          </a:p>
          <a:p>
            <a:pPr marL="285750" indent="-285750">
              <a:lnSpc>
                <a:spcPct val="100000"/>
              </a:lnSpc>
              <a:spcBef>
                <a:spcPts val="0"/>
              </a:spcBef>
            </a:pPr>
            <a:r>
              <a:rPr lang="en-GB" sz="2400" dirty="0"/>
              <a:t>24 minutes to answer 36 items associated with tables, charts, and/or </a:t>
            </a:r>
            <a:r>
              <a:rPr lang="en-GB" sz="2400" dirty="0" smtClean="0"/>
              <a:t>graphs</a:t>
            </a:r>
            <a:endParaRPr lang="en-GB" sz="2400" dirty="0"/>
          </a:p>
          <a:p>
            <a:pPr marL="285750" indent="-285750">
              <a:lnSpc>
                <a:spcPct val="100000"/>
              </a:lnSpc>
              <a:spcBef>
                <a:spcPts val="0"/>
              </a:spcBef>
            </a:pPr>
            <a:r>
              <a:rPr lang="en-GB" sz="2400" dirty="0"/>
              <a:t>It assumes familiarity with </a:t>
            </a:r>
            <a:r>
              <a:rPr lang="en-GB" sz="2400" dirty="0" smtClean="0"/>
              <a:t>numbers, e.g. ratios, percentages, averages, fractions, etc.</a:t>
            </a:r>
            <a:endParaRPr lang="en-GB" sz="2400" dirty="0"/>
          </a:p>
          <a:p>
            <a:pPr marL="285750" indent="-285750">
              <a:lnSpc>
                <a:spcPct val="100000"/>
              </a:lnSpc>
              <a:spcBef>
                <a:spcPts val="0"/>
              </a:spcBef>
            </a:pPr>
            <a:r>
              <a:rPr lang="en-GB" sz="2400" dirty="0"/>
              <a:t>A basic calculator is available </a:t>
            </a:r>
            <a:r>
              <a:rPr lang="en-GB" sz="2400" dirty="0" smtClean="0"/>
              <a:t>for use </a:t>
            </a:r>
            <a:r>
              <a:rPr lang="en-GB" sz="2400" dirty="0"/>
              <a:t>in this </a:t>
            </a:r>
            <a:r>
              <a:rPr lang="en-GB" sz="2400" dirty="0" smtClean="0"/>
              <a:t>section</a:t>
            </a:r>
            <a:endParaRPr lang="en-GB" sz="2400" dirty="0"/>
          </a:p>
          <a:p>
            <a:pPr marL="0" indent="0">
              <a:buNone/>
            </a:pPr>
            <a:endParaRPr lang="en-GB" sz="2400" dirty="0"/>
          </a:p>
        </p:txBody>
      </p:sp>
      <p:pic>
        <p:nvPicPr>
          <p:cNvPr id="4" name="Picture 3" descr="http://www.ukcat.ac.uk/App_Media/uploads/pages/New%20Calc.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5578" y="3872620"/>
            <a:ext cx="1194908" cy="1782162"/>
          </a:xfrm>
          <a:prstGeom prst="rect">
            <a:avLst/>
          </a:prstGeom>
          <a:noFill/>
          <a:ln>
            <a:noFill/>
          </a:ln>
        </p:spPr>
      </p:pic>
    </p:spTree>
    <p:extLst>
      <p:ext uri="{BB962C8B-B14F-4D97-AF65-F5344CB8AC3E}">
        <p14:creationId xmlns:p14="http://schemas.microsoft.com/office/powerpoint/2010/main" val="31982427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Quantitative Reasoning</a:t>
            </a:r>
            <a:endParaRPr lang="en-GB" dirty="0"/>
          </a:p>
        </p:txBody>
      </p:sp>
      <p:sp>
        <p:nvSpPr>
          <p:cNvPr id="3" name="Content Placeholder 2"/>
          <p:cNvSpPr>
            <a:spLocks noGrp="1"/>
          </p:cNvSpPr>
          <p:nvPr>
            <p:ph idx="1"/>
          </p:nvPr>
        </p:nvSpPr>
        <p:spPr>
          <a:xfrm>
            <a:off x="628650" y="1886585"/>
            <a:ext cx="7886700" cy="3974674"/>
          </a:xfrm>
        </p:spPr>
        <p:txBody>
          <a:bodyPr>
            <a:normAutofit/>
          </a:bodyPr>
          <a:lstStyle/>
          <a:p>
            <a:endParaRPr lang="en-GB" dirty="0"/>
          </a:p>
        </p:txBody>
      </p:sp>
      <p:pic>
        <p:nvPicPr>
          <p:cNvPr id="6" name="Picture 5"/>
          <p:cNvPicPr>
            <a:picLocks noChangeAspect="1"/>
          </p:cNvPicPr>
          <p:nvPr/>
        </p:nvPicPr>
        <p:blipFill>
          <a:blip r:embed="rId2"/>
          <a:stretch>
            <a:fillRect/>
          </a:stretch>
        </p:blipFill>
        <p:spPr>
          <a:xfrm>
            <a:off x="0" y="1229293"/>
            <a:ext cx="9144000" cy="4740790"/>
          </a:xfrm>
          <a:prstGeom prst="rect">
            <a:avLst/>
          </a:prstGeom>
        </p:spPr>
      </p:pic>
    </p:spTree>
    <p:extLst>
      <p:ext uri="{BB962C8B-B14F-4D97-AF65-F5344CB8AC3E}">
        <p14:creationId xmlns:p14="http://schemas.microsoft.com/office/powerpoint/2010/main" val="13012221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Quantitative Reasoning</a:t>
            </a:r>
            <a:endParaRPr lang="en-GB" dirty="0"/>
          </a:p>
        </p:txBody>
      </p:sp>
      <p:sp>
        <p:nvSpPr>
          <p:cNvPr id="3" name="Content Placeholder 2"/>
          <p:cNvSpPr>
            <a:spLocks noGrp="1"/>
          </p:cNvSpPr>
          <p:nvPr>
            <p:ph idx="1"/>
          </p:nvPr>
        </p:nvSpPr>
        <p:spPr>
          <a:xfrm>
            <a:off x="628650" y="1886585"/>
            <a:ext cx="7886700" cy="3974674"/>
          </a:xfrm>
        </p:spPr>
        <p:txBody>
          <a:bodyPr>
            <a:normAutofit/>
          </a:bodyPr>
          <a:lstStyle/>
          <a:p>
            <a:endParaRPr lang="en-GB" dirty="0"/>
          </a:p>
        </p:txBody>
      </p:sp>
      <p:pic>
        <p:nvPicPr>
          <p:cNvPr id="6" name="Picture 5"/>
          <p:cNvPicPr>
            <a:picLocks noChangeAspect="1"/>
          </p:cNvPicPr>
          <p:nvPr/>
        </p:nvPicPr>
        <p:blipFill>
          <a:blip r:embed="rId2"/>
          <a:stretch>
            <a:fillRect/>
          </a:stretch>
        </p:blipFill>
        <p:spPr>
          <a:xfrm>
            <a:off x="0" y="1229293"/>
            <a:ext cx="9144000" cy="4740790"/>
          </a:xfrm>
          <a:prstGeom prst="rect">
            <a:avLst/>
          </a:prstGeom>
        </p:spPr>
      </p:pic>
      <p:pic>
        <p:nvPicPr>
          <p:cNvPr id="4" name="Picture 3"/>
          <p:cNvPicPr>
            <a:picLocks noChangeAspect="1"/>
          </p:cNvPicPr>
          <p:nvPr/>
        </p:nvPicPr>
        <p:blipFill rotWithShape="1">
          <a:blip r:embed="rId3"/>
          <a:srcRect b="31495"/>
          <a:stretch/>
        </p:blipFill>
        <p:spPr>
          <a:xfrm>
            <a:off x="2022919" y="3345596"/>
            <a:ext cx="5098161" cy="2570075"/>
          </a:xfrm>
          <a:prstGeom prst="rect">
            <a:avLst/>
          </a:prstGeom>
        </p:spPr>
      </p:pic>
    </p:spTree>
    <p:extLst>
      <p:ext uri="{BB962C8B-B14F-4D97-AF65-F5344CB8AC3E}">
        <p14:creationId xmlns:p14="http://schemas.microsoft.com/office/powerpoint/2010/main" val="6021805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Abstract Reasoning</a:t>
            </a:r>
            <a:endParaRPr lang="en-GB" dirty="0"/>
          </a:p>
        </p:txBody>
      </p:sp>
      <p:sp>
        <p:nvSpPr>
          <p:cNvPr id="3" name="Content Placeholder 2"/>
          <p:cNvSpPr>
            <a:spLocks noGrp="1"/>
          </p:cNvSpPr>
          <p:nvPr>
            <p:ph idx="1"/>
          </p:nvPr>
        </p:nvSpPr>
        <p:spPr>
          <a:xfrm>
            <a:off x="628650" y="1670304"/>
            <a:ext cx="7886700" cy="4190955"/>
          </a:xfrm>
        </p:spPr>
        <p:txBody>
          <a:bodyPr>
            <a:noAutofit/>
          </a:bodyPr>
          <a:lstStyle/>
          <a:p>
            <a:pPr>
              <a:lnSpc>
                <a:spcPct val="100000"/>
              </a:lnSpc>
            </a:pPr>
            <a:r>
              <a:rPr lang="en-GB" sz="2400" dirty="0"/>
              <a:t>The test assesses your ability to identify patterns amongst abstract shapes where irrelevant and distracting material may lead to incorrect conclusions</a:t>
            </a:r>
          </a:p>
          <a:p>
            <a:pPr>
              <a:lnSpc>
                <a:spcPct val="100000"/>
              </a:lnSpc>
            </a:pPr>
            <a:r>
              <a:rPr lang="en-GB" sz="2400" dirty="0"/>
              <a:t>The test therefore measures your ability to change track, critically evaluate and generate hypotheses and requires you to query judgements as you go along</a:t>
            </a:r>
          </a:p>
          <a:p>
            <a:pPr>
              <a:lnSpc>
                <a:spcPct val="100000"/>
              </a:lnSpc>
            </a:pPr>
            <a:r>
              <a:rPr lang="en-GB" sz="2400" dirty="0"/>
              <a:t>There are 4 different item types in this test</a:t>
            </a:r>
          </a:p>
          <a:p>
            <a:pPr>
              <a:lnSpc>
                <a:spcPct val="100000"/>
              </a:lnSpc>
            </a:pPr>
            <a:r>
              <a:rPr lang="en-GB" sz="2400" dirty="0"/>
              <a:t>13 minutes to answer 55 items associated with sets of </a:t>
            </a:r>
            <a:r>
              <a:rPr lang="en-GB" sz="2400" dirty="0" smtClean="0"/>
              <a:t>shapes</a:t>
            </a:r>
            <a:endParaRPr lang="en-GB" sz="2400" dirty="0"/>
          </a:p>
        </p:txBody>
      </p:sp>
    </p:spTree>
    <p:extLst>
      <p:ext uri="{BB962C8B-B14F-4D97-AF65-F5344CB8AC3E}">
        <p14:creationId xmlns:p14="http://schemas.microsoft.com/office/powerpoint/2010/main" val="9298153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Abstract Reasoning</a:t>
            </a:r>
            <a:endParaRPr lang="en-GB" dirty="0"/>
          </a:p>
        </p:txBody>
      </p:sp>
      <p:sp>
        <p:nvSpPr>
          <p:cNvPr id="3" name="Content Placeholder 2"/>
          <p:cNvSpPr>
            <a:spLocks noGrp="1"/>
          </p:cNvSpPr>
          <p:nvPr>
            <p:ph idx="1"/>
          </p:nvPr>
        </p:nvSpPr>
        <p:spPr>
          <a:xfrm>
            <a:off x="628650" y="1886585"/>
            <a:ext cx="7886700" cy="3974674"/>
          </a:xfrm>
        </p:spPr>
        <p:txBody>
          <a:bodyPr>
            <a:normAutofit/>
          </a:bodyPr>
          <a:lstStyle/>
          <a:p>
            <a:endParaRPr lang="en-GB" dirty="0"/>
          </a:p>
        </p:txBody>
      </p:sp>
      <p:pic>
        <p:nvPicPr>
          <p:cNvPr id="4" name="Picture 3"/>
          <p:cNvPicPr>
            <a:picLocks noChangeAspect="1"/>
          </p:cNvPicPr>
          <p:nvPr/>
        </p:nvPicPr>
        <p:blipFill>
          <a:blip r:embed="rId2"/>
          <a:stretch>
            <a:fillRect/>
          </a:stretch>
        </p:blipFill>
        <p:spPr>
          <a:xfrm>
            <a:off x="0" y="1225841"/>
            <a:ext cx="9144000" cy="4714761"/>
          </a:xfrm>
          <a:prstGeom prst="rect">
            <a:avLst/>
          </a:prstGeom>
        </p:spPr>
      </p:pic>
    </p:spTree>
    <p:extLst>
      <p:ext uri="{BB962C8B-B14F-4D97-AF65-F5344CB8AC3E}">
        <p14:creationId xmlns:p14="http://schemas.microsoft.com/office/powerpoint/2010/main" val="28567402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Abstract Reasoning</a:t>
            </a:r>
            <a:endParaRPr lang="en-GB" dirty="0"/>
          </a:p>
        </p:txBody>
      </p:sp>
      <p:sp>
        <p:nvSpPr>
          <p:cNvPr id="3" name="Content Placeholder 2"/>
          <p:cNvSpPr>
            <a:spLocks noGrp="1"/>
          </p:cNvSpPr>
          <p:nvPr>
            <p:ph idx="1"/>
          </p:nvPr>
        </p:nvSpPr>
        <p:spPr>
          <a:xfrm>
            <a:off x="628650" y="1886585"/>
            <a:ext cx="7886700" cy="3974674"/>
          </a:xfrm>
        </p:spPr>
        <p:txBody>
          <a:bodyPr>
            <a:normAutofit/>
          </a:bodyPr>
          <a:lstStyle/>
          <a:p>
            <a:endParaRPr lang="en-GB" dirty="0"/>
          </a:p>
        </p:txBody>
      </p:sp>
      <p:pic>
        <p:nvPicPr>
          <p:cNvPr id="4" name="Picture 3"/>
          <p:cNvPicPr>
            <a:picLocks noChangeAspect="1"/>
          </p:cNvPicPr>
          <p:nvPr/>
        </p:nvPicPr>
        <p:blipFill>
          <a:blip r:embed="rId2"/>
          <a:stretch>
            <a:fillRect/>
          </a:stretch>
        </p:blipFill>
        <p:spPr>
          <a:xfrm>
            <a:off x="0" y="1225841"/>
            <a:ext cx="9144000" cy="4714761"/>
          </a:xfrm>
          <a:prstGeom prst="rect">
            <a:avLst/>
          </a:prstGeom>
        </p:spPr>
      </p:pic>
      <p:pic>
        <p:nvPicPr>
          <p:cNvPr id="5" name="Picture 4"/>
          <p:cNvPicPr>
            <a:picLocks noChangeAspect="1"/>
          </p:cNvPicPr>
          <p:nvPr/>
        </p:nvPicPr>
        <p:blipFill rotWithShape="1">
          <a:blip r:embed="rId3"/>
          <a:srcRect b="31843"/>
          <a:stretch/>
        </p:blipFill>
        <p:spPr>
          <a:xfrm>
            <a:off x="4140612" y="3187195"/>
            <a:ext cx="5003388" cy="2524983"/>
          </a:xfrm>
          <a:prstGeom prst="rect">
            <a:avLst/>
          </a:prstGeom>
        </p:spPr>
      </p:pic>
    </p:spTree>
    <p:extLst>
      <p:ext uri="{BB962C8B-B14F-4D97-AF65-F5344CB8AC3E}">
        <p14:creationId xmlns:p14="http://schemas.microsoft.com/office/powerpoint/2010/main" val="23415347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Situational Judgement</a:t>
            </a:r>
            <a:endParaRPr lang="en-GB" dirty="0"/>
          </a:p>
        </p:txBody>
      </p:sp>
      <p:sp>
        <p:nvSpPr>
          <p:cNvPr id="3" name="Content Placeholder 2"/>
          <p:cNvSpPr>
            <a:spLocks noGrp="1"/>
          </p:cNvSpPr>
          <p:nvPr>
            <p:ph idx="1"/>
          </p:nvPr>
        </p:nvSpPr>
        <p:spPr>
          <a:xfrm>
            <a:off x="628650" y="1540707"/>
            <a:ext cx="7886700" cy="4264107"/>
          </a:xfrm>
        </p:spPr>
        <p:txBody>
          <a:bodyPr>
            <a:normAutofit fontScale="92500" lnSpcReduction="20000"/>
          </a:bodyPr>
          <a:lstStyle/>
          <a:p>
            <a:pPr marL="285750" indent="-285750">
              <a:lnSpc>
                <a:spcPct val="120000"/>
              </a:lnSpc>
              <a:spcBef>
                <a:spcPts val="0"/>
              </a:spcBef>
            </a:pPr>
            <a:r>
              <a:rPr lang="en-GB" dirty="0"/>
              <a:t>The test measures your capacity to understand real world situations and to identify critical factors and appropriate behaviour in dealing with them</a:t>
            </a:r>
          </a:p>
          <a:p>
            <a:pPr marL="285750" indent="-285750">
              <a:lnSpc>
                <a:spcPct val="120000"/>
              </a:lnSpc>
              <a:spcBef>
                <a:spcPts val="0"/>
              </a:spcBef>
            </a:pPr>
            <a:r>
              <a:rPr lang="en-GB" dirty="0"/>
              <a:t>It assesses the key traits of integrity, perspective taking and team involvement</a:t>
            </a:r>
          </a:p>
          <a:p>
            <a:pPr marL="285750" indent="-285750">
              <a:lnSpc>
                <a:spcPct val="120000"/>
              </a:lnSpc>
              <a:spcBef>
                <a:spcPts val="0"/>
              </a:spcBef>
            </a:pPr>
            <a:r>
              <a:rPr lang="en-GB" dirty="0"/>
              <a:t>SJTs are used widely in medical selection, including selection of </a:t>
            </a:r>
            <a:r>
              <a:rPr lang="en-GB" dirty="0" smtClean="0"/>
              <a:t>Interns, </a:t>
            </a:r>
            <a:r>
              <a:rPr lang="en-GB" dirty="0"/>
              <a:t>GPs and other medical specialties</a:t>
            </a:r>
          </a:p>
          <a:p>
            <a:pPr marL="285750" indent="-285750">
              <a:lnSpc>
                <a:spcPct val="120000"/>
              </a:lnSpc>
              <a:spcBef>
                <a:spcPts val="0"/>
              </a:spcBef>
            </a:pPr>
            <a:r>
              <a:rPr lang="en-GB" dirty="0"/>
              <a:t>26 minutes to answer </a:t>
            </a:r>
            <a:r>
              <a:rPr lang="en-GB" dirty="0" smtClean="0"/>
              <a:t>69 </a:t>
            </a:r>
            <a:r>
              <a:rPr lang="en-GB" dirty="0"/>
              <a:t>items associated with 21 scenarios (consisting of between 2 and 6 response items)</a:t>
            </a:r>
          </a:p>
          <a:p>
            <a:endParaRPr lang="en-GB" dirty="0"/>
          </a:p>
        </p:txBody>
      </p:sp>
    </p:spTree>
    <p:extLst>
      <p:ext uri="{BB962C8B-B14F-4D97-AF65-F5344CB8AC3E}">
        <p14:creationId xmlns:p14="http://schemas.microsoft.com/office/powerpoint/2010/main" val="41572447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Situational Judgement</a:t>
            </a:r>
            <a:endParaRPr lang="en-GB" dirty="0"/>
          </a:p>
        </p:txBody>
      </p:sp>
      <p:sp>
        <p:nvSpPr>
          <p:cNvPr id="3" name="Content Placeholder 2"/>
          <p:cNvSpPr>
            <a:spLocks noGrp="1"/>
          </p:cNvSpPr>
          <p:nvPr>
            <p:ph idx="1"/>
          </p:nvPr>
        </p:nvSpPr>
        <p:spPr>
          <a:xfrm>
            <a:off x="628650" y="1886585"/>
            <a:ext cx="7886700" cy="3974674"/>
          </a:xfrm>
        </p:spPr>
        <p:txBody>
          <a:bodyPr>
            <a:normAutofit/>
          </a:bodyPr>
          <a:lstStyle/>
          <a:p>
            <a:endParaRPr lang="en-GB" dirty="0"/>
          </a:p>
        </p:txBody>
      </p:sp>
      <p:pic>
        <p:nvPicPr>
          <p:cNvPr id="4" name="Picture 3"/>
          <p:cNvPicPr>
            <a:picLocks noChangeAspect="1"/>
          </p:cNvPicPr>
          <p:nvPr/>
        </p:nvPicPr>
        <p:blipFill>
          <a:blip r:embed="rId2"/>
          <a:stretch>
            <a:fillRect/>
          </a:stretch>
        </p:blipFill>
        <p:spPr>
          <a:xfrm>
            <a:off x="0" y="1207852"/>
            <a:ext cx="9144000" cy="4759287"/>
          </a:xfrm>
          <a:prstGeom prst="rect">
            <a:avLst/>
          </a:prstGeom>
        </p:spPr>
      </p:pic>
    </p:spTree>
    <p:extLst>
      <p:ext uri="{BB962C8B-B14F-4D97-AF65-F5344CB8AC3E}">
        <p14:creationId xmlns:p14="http://schemas.microsoft.com/office/powerpoint/2010/main" val="3043592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Situational Judgement</a:t>
            </a:r>
            <a:endParaRPr lang="en-GB" dirty="0"/>
          </a:p>
        </p:txBody>
      </p:sp>
      <p:sp>
        <p:nvSpPr>
          <p:cNvPr id="3" name="Content Placeholder 2"/>
          <p:cNvSpPr>
            <a:spLocks noGrp="1"/>
          </p:cNvSpPr>
          <p:nvPr>
            <p:ph idx="1"/>
          </p:nvPr>
        </p:nvSpPr>
        <p:spPr>
          <a:xfrm>
            <a:off x="628650" y="1886585"/>
            <a:ext cx="7886700" cy="3974674"/>
          </a:xfrm>
        </p:spPr>
        <p:txBody>
          <a:bodyPr>
            <a:normAutofit/>
          </a:bodyPr>
          <a:lstStyle/>
          <a:p>
            <a:endParaRPr lang="en-GB" dirty="0"/>
          </a:p>
        </p:txBody>
      </p:sp>
      <p:pic>
        <p:nvPicPr>
          <p:cNvPr id="4" name="Picture 3"/>
          <p:cNvPicPr>
            <a:picLocks noChangeAspect="1"/>
          </p:cNvPicPr>
          <p:nvPr/>
        </p:nvPicPr>
        <p:blipFill>
          <a:blip r:embed="rId2"/>
          <a:stretch>
            <a:fillRect/>
          </a:stretch>
        </p:blipFill>
        <p:spPr>
          <a:xfrm>
            <a:off x="0" y="1207852"/>
            <a:ext cx="9144000" cy="4759287"/>
          </a:xfrm>
          <a:prstGeom prst="rect">
            <a:avLst/>
          </a:prstGeom>
        </p:spPr>
      </p:pic>
      <p:pic>
        <p:nvPicPr>
          <p:cNvPr id="5" name="Picture 4"/>
          <p:cNvPicPr>
            <a:picLocks noChangeAspect="1"/>
          </p:cNvPicPr>
          <p:nvPr/>
        </p:nvPicPr>
        <p:blipFill>
          <a:blip r:embed="rId3"/>
          <a:stretch>
            <a:fillRect/>
          </a:stretch>
        </p:blipFill>
        <p:spPr>
          <a:xfrm>
            <a:off x="1812036" y="2214421"/>
            <a:ext cx="5332476" cy="3172823"/>
          </a:xfrm>
          <a:prstGeom prst="rect">
            <a:avLst/>
          </a:prstGeom>
        </p:spPr>
      </p:pic>
    </p:spTree>
    <p:extLst>
      <p:ext uri="{BB962C8B-B14F-4D97-AF65-F5344CB8AC3E}">
        <p14:creationId xmlns:p14="http://schemas.microsoft.com/office/powerpoint/2010/main" val="27613113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should I prepare?</a:t>
            </a:r>
            <a:endParaRPr lang="en-GB" dirty="0"/>
          </a:p>
        </p:txBody>
      </p:sp>
      <p:sp>
        <p:nvSpPr>
          <p:cNvPr id="3" name="Content Placeholder 2"/>
          <p:cNvSpPr>
            <a:spLocks noGrp="1"/>
          </p:cNvSpPr>
          <p:nvPr>
            <p:ph idx="1"/>
          </p:nvPr>
        </p:nvSpPr>
        <p:spPr>
          <a:xfrm>
            <a:off x="628650" y="1659467"/>
            <a:ext cx="7886700" cy="4041422"/>
          </a:xfrm>
        </p:spPr>
        <p:txBody>
          <a:bodyPr>
            <a:normAutofit/>
          </a:bodyPr>
          <a:lstStyle/>
          <a:p>
            <a:r>
              <a:rPr lang="en-US" dirty="0" smtClean="0"/>
              <a:t>Although </a:t>
            </a:r>
            <a:r>
              <a:rPr lang="en-US" dirty="0"/>
              <a:t>it is a test of aptitude rather than academic knowledge, you should still allow time to prepare thoroughly for the </a:t>
            </a:r>
            <a:r>
              <a:rPr lang="en-US" dirty="0" smtClean="0"/>
              <a:t>UCAT ANZ </a:t>
            </a:r>
          </a:p>
          <a:p>
            <a:r>
              <a:rPr lang="en-US" dirty="0" smtClean="0"/>
              <a:t>We recommend you spend around </a:t>
            </a:r>
            <a:r>
              <a:rPr lang="en-US" dirty="0"/>
              <a:t>25-30 hours preparing for the </a:t>
            </a:r>
            <a:r>
              <a:rPr lang="en-US" dirty="0" smtClean="0"/>
              <a:t>test</a:t>
            </a:r>
          </a:p>
          <a:p>
            <a:r>
              <a:rPr lang="en-US" dirty="0" smtClean="0"/>
              <a:t>Start at least 4-6 weeks before your test date</a:t>
            </a:r>
            <a:endParaRPr lang="en-US" dirty="0"/>
          </a:p>
          <a:p>
            <a:r>
              <a:rPr lang="en-US" dirty="0" smtClean="0"/>
              <a:t>Use the </a:t>
            </a:r>
            <a:r>
              <a:rPr lang="en-US" dirty="0"/>
              <a:t>FREE resources available on the </a:t>
            </a:r>
            <a:r>
              <a:rPr lang="en-US" dirty="0" smtClean="0"/>
              <a:t>UCAT website (we have over 1,000 example questions) </a:t>
            </a:r>
            <a:endParaRPr lang="en-US" dirty="0"/>
          </a:p>
          <a:p>
            <a:endParaRPr lang="en-GB" dirty="0"/>
          </a:p>
        </p:txBody>
      </p:sp>
    </p:spTree>
    <p:extLst>
      <p:ext uri="{BB962C8B-B14F-4D97-AF65-F5344CB8AC3E}">
        <p14:creationId xmlns:p14="http://schemas.microsoft.com/office/powerpoint/2010/main" val="4039159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UCAT ANZ?</a:t>
            </a:r>
            <a:endParaRPr lang="en-GB" dirty="0"/>
          </a:p>
        </p:txBody>
      </p:sp>
      <p:sp>
        <p:nvSpPr>
          <p:cNvPr id="3" name="Content Placeholder 2"/>
          <p:cNvSpPr>
            <a:spLocks noGrp="1"/>
          </p:cNvSpPr>
          <p:nvPr>
            <p:ph idx="1"/>
          </p:nvPr>
        </p:nvSpPr>
        <p:spPr/>
        <p:txBody>
          <a:bodyPr>
            <a:normAutofit fontScale="92500" lnSpcReduction="10000"/>
          </a:bodyPr>
          <a:lstStyle/>
          <a:p>
            <a:r>
              <a:rPr lang="en-GB" sz="2400" dirty="0"/>
              <a:t>An admissions test </a:t>
            </a:r>
            <a:r>
              <a:rPr lang="en-US" sz="2400" dirty="0"/>
              <a:t>used by </a:t>
            </a:r>
            <a:r>
              <a:rPr lang="en-US" sz="2400" dirty="0" smtClean="0"/>
              <a:t>a Consortium </a:t>
            </a:r>
            <a:r>
              <a:rPr lang="en-US" sz="2400" dirty="0"/>
              <a:t>of universities in Australia and New Zealand for their medical, dental and clinical science degree programmes</a:t>
            </a:r>
            <a:endParaRPr lang="en-US" sz="2400" dirty="0" smtClean="0"/>
          </a:p>
          <a:p>
            <a:r>
              <a:rPr lang="en-GB" sz="2400" dirty="0" smtClean="0"/>
              <a:t>Introduced </a:t>
            </a:r>
            <a:r>
              <a:rPr lang="en-GB" sz="2400" dirty="0"/>
              <a:t>in </a:t>
            </a:r>
            <a:r>
              <a:rPr lang="en-GB" sz="2400" dirty="0" smtClean="0"/>
              <a:t>2019 as a replacement for the UMAT </a:t>
            </a:r>
            <a:r>
              <a:rPr lang="en-US" sz="2400" dirty="0"/>
              <a:t>(Undergraduate </a:t>
            </a:r>
            <a:r>
              <a:rPr lang="en-US" sz="2400" dirty="0" smtClean="0"/>
              <a:t>Medicine and </a:t>
            </a:r>
            <a:r>
              <a:rPr lang="en-US" sz="2400" dirty="0"/>
              <a:t>Health Sciences Admission Test) </a:t>
            </a:r>
            <a:endParaRPr lang="en-GB" sz="2400" dirty="0"/>
          </a:p>
          <a:p>
            <a:r>
              <a:rPr lang="en-US" sz="2400" dirty="0"/>
              <a:t>There is no curriculum </a:t>
            </a:r>
            <a:r>
              <a:rPr lang="en-US" sz="2400" dirty="0" smtClean="0"/>
              <a:t>content in the UCAT ANZ; </a:t>
            </a:r>
            <a:r>
              <a:rPr lang="en-US" sz="2400" dirty="0"/>
              <a:t>the test examines innate skills</a:t>
            </a:r>
          </a:p>
          <a:p>
            <a:r>
              <a:rPr lang="en-GB" sz="2400" dirty="0"/>
              <a:t>It helps universities to make more informed choices from amongst the many highly-qualified applicants who apply for their medical and dental degree programmes</a:t>
            </a:r>
          </a:p>
          <a:p>
            <a:r>
              <a:rPr lang="en-GB" sz="2400" dirty="0">
                <a:ea typeface="ＭＳ Ｐゴシック" pitchFamily="34" charset="-128"/>
              </a:rPr>
              <a:t>It is used in collaboration with other admissions processes such as </a:t>
            </a:r>
            <a:r>
              <a:rPr lang="en-US" sz="2400" dirty="0" smtClean="0"/>
              <a:t>interviews and </a:t>
            </a:r>
            <a:r>
              <a:rPr lang="en-US" sz="2400" dirty="0"/>
              <a:t>academic </a:t>
            </a:r>
            <a:r>
              <a:rPr lang="en-US" sz="2400" dirty="0" smtClean="0"/>
              <a:t>qualifications</a:t>
            </a:r>
            <a:endParaRPr lang="en-GB" sz="2400" dirty="0">
              <a:ea typeface="ＭＳ Ｐゴシック" pitchFamily="34" charset="-128"/>
            </a:endParaRPr>
          </a:p>
        </p:txBody>
      </p:sp>
    </p:spTree>
    <p:extLst>
      <p:ext uri="{BB962C8B-B14F-4D97-AF65-F5344CB8AC3E}">
        <p14:creationId xmlns:p14="http://schemas.microsoft.com/office/powerpoint/2010/main" val="15740697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Practice Tests &amp; Resources</a:t>
            </a:r>
            <a:endParaRPr lang="en-GB" dirty="0"/>
          </a:p>
        </p:txBody>
      </p:sp>
      <p:sp>
        <p:nvSpPr>
          <p:cNvPr id="3" name="Content Placeholder 2"/>
          <p:cNvSpPr>
            <a:spLocks noGrp="1"/>
          </p:cNvSpPr>
          <p:nvPr>
            <p:ph idx="1"/>
          </p:nvPr>
        </p:nvSpPr>
        <p:spPr>
          <a:xfrm>
            <a:off x="898170" y="2036370"/>
            <a:ext cx="8036885" cy="2871362"/>
          </a:xfrm>
        </p:spPr>
        <p:txBody>
          <a:bodyPr numCol="2" spcCol="720000">
            <a:normAutofit lnSpcReduction="10000"/>
          </a:bodyPr>
          <a:lstStyle/>
          <a:p>
            <a:r>
              <a:rPr lang="en-GB" dirty="0"/>
              <a:t>Practice Tests</a:t>
            </a:r>
          </a:p>
          <a:p>
            <a:pPr marL="457200" lvl="1" indent="0">
              <a:buNone/>
            </a:pPr>
            <a:r>
              <a:rPr lang="en-GB" sz="1600" dirty="0"/>
              <a:t>Essential to your </a:t>
            </a:r>
            <a:r>
              <a:rPr lang="en-GB" sz="1600" dirty="0" smtClean="0"/>
              <a:t>UCAT </a:t>
            </a:r>
            <a:r>
              <a:rPr lang="en-GB" sz="1600" dirty="0"/>
              <a:t>preparation, </a:t>
            </a:r>
            <a:r>
              <a:rPr lang="en-GB" sz="1600" dirty="0" smtClean="0"/>
              <a:t>  3 </a:t>
            </a:r>
            <a:r>
              <a:rPr lang="en-GB" sz="1600" dirty="0"/>
              <a:t>x fully </a:t>
            </a:r>
            <a:r>
              <a:rPr lang="en-GB" sz="1600" dirty="0" smtClean="0"/>
              <a:t>timed </a:t>
            </a:r>
            <a:r>
              <a:rPr lang="en-GB" sz="1600" dirty="0"/>
              <a:t>practice tests which mimic the live test environment, important to understand time constraints</a:t>
            </a:r>
          </a:p>
          <a:p>
            <a:r>
              <a:rPr lang="en-GB" dirty="0"/>
              <a:t>Question Banks</a:t>
            </a:r>
          </a:p>
          <a:p>
            <a:pPr marL="457200" lvl="1" indent="0">
              <a:buNone/>
            </a:pPr>
            <a:r>
              <a:rPr lang="en-GB" sz="1600" dirty="0"/>
              <a:t>Hundreds of FREE example questions for each sub-test which are of equivalent standard to the real test</a:t>
            </a:r>
          </a:p>
          <a:p>
            <a:r>
              <a:rPr lang="en-GB" dirty="0" smtClean="0"/>
              <a:t>Tour Tutorial</a:t>
            </a:r>
          </a:p>
          <a:p>
            <a:pPr marL="457200" lvl="1" indent="0">
              <a:buNone/>
            </a:pPr>
            <a:r>
              <a:rPr lang="en-GB" sz="1600" dirty="0" smtClean="0"/>
              <a:t>Online tutorial which illustrations the functions of the computer based test, including how to Flag &amp; Review questions</a:t>
            </a:r>
          </a:p>
          <a:p>
            <a:r>
              <a:rPr lang="en-GB" dirty="0" smtClean="0"/>
              <a:t>Question Tutorial</a:t>
            </a:r>
          </a:p>
          <a:p>
            <a:pPr marL="457200" lvl="1" indent="0">
              <a:buNone/>
            </a:pPr>
            <a:r>
              <a:rPr lang="en-GB" sz="1600" dirty="0" smtClean="0"/>
              <a:t>Interactive guide on how to approach each subtest, includes strategies for approaching the different question types within each section as well as handy hints and tips</a:t>
            </a:r>
          </a:p>
        </p:txBody>
      </p:sp>
      <p:grpSp>
        <p:nvGrpSpPr>
          <p:cNvPr id="10" name="Group 9"/>
          <p:cNvGrpSpPr/>
          <p:nvPr/>
        </p:nvGrpSpPr>
        <p:grpSpPr>
          <a:xfrm>
            <a:off x="431661" y="2001027"/>
            <a:ext cx="4963663" cy="2138840"/>
            <a:chOff x="243026" y="1664450"/>
            <a:chExt cx="4963663" cy="2138840"/>
          </a:xfrm>
        </p:grpSpPr>
        <p:pic>
          <p:nvPicPr>
            <p:cNvPr id="4" name="Picture 3"/>
            <p:cNvPicPr>
              <a:picLocks noChangeAspect="1"/>
            </p:cNvPicPr>
            <p:nvPr/>
          </p:nvPicPr>
          <p:blipFill>
            <a:blip r:embed="rId2"/>
            <a:stretch>
              <a:fillRect/>
            </a:stretch>
          </p:blipFill>
          <p:spPr>
            <a:xfrm>
              <a:off x="243026" y="1664450"/>
              <a:ext cx="679266" cy="641826"/>
            </a:xfrm>
            <a:prstGeom prst="rect">
              <a:avLst/>
            </a:prstGeom>
          </p:spPr>
        </p:pic>
        <p:pic>
          <p:nvPicPr>
            <p:cNvPr id="5" name="Picture 4"/>
            <p:cNvPicPr>
              <a:picLocks noChangeAspect="1"/>
            </p:cNvPicPr>
            <p:nvPr/>
          </p:nvPicPr>
          <p:blipFill>
            <a:blip r:embed="rId2"/>
            <a:stretch>
              <a:fillRect/>
            </a:stretch>
          </p:blipFill>
          <p:spPr>
            <a:xfrm>
              <a:off x="243026" y="3161464"/>
              <a:ext cx="679266" cy="641826"/>
            </a:xfrm>
            <a:prstGeom prst="rect">
              <a:avLst/>
            </a:prstGeom>
          </p:spPr>
        </p:pic>
        <p:pic>
          <p:nvPicPr>
            <p:cNvPr id="6" name="Picture 5"/>
            <p:cNvPicPr>
              <a:picLocks noChangeAspect="1"/>
            </p:cNvPicPr>
            <p:nvPr/>
          </p:nvPicPr>
          <p:blipFill>
            <a:blip r:embed="rId3"/>
            <a:stretch>
              <a:fillRect/>
            </a:stretch>
          </p:blipFill>
          <p:spPr>
            <a:xfrm>
              <a:off x="4537117" y="1664450"/>
              <a:ext cx="669572" cy="647973"/>
            </a:xfrm>
            <a:prstGeom prst="rect">
              <a:avLst/>
            </a:prstGeom>
          </p:spPr>
        </p:pic>
        <p:pic>
          <p:nvPicPr>
            <p:cNvPr id="7" name="Picture 6"/>
            <p:cNvPicPr>
              <a:picLocks noChangeAspect="1"/>
            </p:cNvPicPr>
            <p:nvPr/>
          </p:nvPicPr>
          <p:blipFill>
            <a:blip r:embed="rId3"/>
            <a:stretch>
              <a:fillRect/>
            </a:stretch>
          </p:blipFill>
          <p:spPr>
            <a:xfrm>
              <a:off x="4537117" y="3072679"/>
              <a:ext cx="669572" cy="647973"/>
            </a:xfrm>
            <a:prstGeom prst="rect">
              <a:avLst/>
            </a:prstGeom>
          </p:spPr>
        </p:pic>
      </p:grpSp>
    </p:spTree>
    <p:extLst>
      <p:ext uri="{BB962C8B-B14F-4D97-AF65-F5344CB8AC3E}">
        <p14:creationId xmlns:p14="http://schemas.microsoft.com/office/powerpoint/2010/main" val="30269102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Commercial Preparation Materials</a:t>
            </a:r>
            <a:endParaRPr lang="en-GB" dirty="0"/>
          </a:p>
        </p:txBody>
      </p:sp>
      <p:sp>
        <p:nvSpPr>
          <p:cNvPr id="3" name="Content Placeholder 2"/>
          <p:cNvSpPr>
            <a:spLocks noGrp="1"/>
          </p:cNvSpPr>
          <p:nvPr>
            <p:ph idx="1"/>
          </p:nvPr>
        </p:nvSpPr>
        <p:spPr>
          <a:xfrm>
            <a:off x="628650" y="1659467"/>
            <a:ext cx="7886700" cy="4041422"/>
          </a:xfrm>
        </p:spPr>
        <p:txBody>
          <a:bodyPr>
            <a:normAutofit fontScale="92500" lnSpcReduction="10000"/>
          </a:bodyPr>
          <a:lstStyle/>
          <a:p>
            <a:r>
              <a:rPr lang="en-GB" sz="2600" dirty="0" smtClean="0"/>
              <a:t>Whilst </a:t>
            </a:r>
            <a:r>
              <a:rPr lang="en-GB" sz="2600" dirty="0"/>
              <a:t>there are many commercial companies </a:t>
            </a:r>
            <a:r>
              <a:rPr lang="en-GB" sz="2600" dirty="0" smtClean="0"/>
              <a:t>offering </a:t>
            </a:r>
            <a:r>
              <a:rPr lang="en-GB" sz="2600" dirty="0"/>
              <a:t>coaching for </a:t>
            </a:r>
            <a:r>
              <a:rPr lang="en-GB" sz="2600" dirty="0" smtClean="0"/>
              <a:t>the test, we do not </a:t>
            </a:r>
            <a:r>
              <a:rPr lang="en-GB" sz="2600" dirty="0"/>
              <a:t>work with any of these companies or endorse the use of their </a:t>
            </a:r>
            <a:r>
              <a:rPr lang="en-GB" sz="2600" dirty="0" smtClean="0"/>
              <a:t>materials</a:t>
            </a:r>
          </a:p>
          <a:p>
            <a:r>
              <a:rPr lang="en-GB" sz="2600" dirty="0" smtClean="0"/>
              <a:t>Taking </a:t>
            </a:r>
            <a:r>
              <a:rPr lang="en-GB" sz="2600" dirty="0"/>
              <a:t>advantage of these opportunities can cost </a:t>
            </a:r>
            <a:r>
              <a:rPr lang="en-GB" sz="2600" dirty="0" smtClean="0"/>
              <a:t>a </a:t>
            </a:r>
            <a:r>
              <a:rPr lang="en-GB" sz="2600" dirty="0"/>
              <a:t>great deal of money </a:t>
            </a:r>
            <a:endParaRPr lang="en-GB" sz="2600" dirty="0" smtClean="0"/>
          </a:p>
          <a:p>
            <a:r>
              <a:rPr lang="en-GB" sz="2600" dirty="0" smtClean="0"/>
              <a:t>We </a:t>
            </a:r>
            <a:r>
              <a:rPr lang="en-GB" sz="2600" dirty="0"/>
              <a:t>would advise you to be sceptical about claims they can help you do well in the test by </a:t>
            </a:r>
            <a:r>
              <a:rPr lang="en-GB" sz="2600" dirty="0" smtClean="0"/>
              <a:t>coaching</a:t>
            </a:r>
            <a:endParaRPr lang="en-GB" sz="2600" dirty="0"/>
          </a:p>
          <a:p>
            <a:r>
              <a:rPr lang="en-GB" sz="2600" dirty="0" smtClean="0"/>
              <a:t>Their materials and scoring may not </a:t>
            </a:r>
            <a:r>
              <a:rPr lang="en-GB" sz="2600" dirty="0"/>
              <a:t>necessarily </a:t>
            </a:r>
            <a:r>
              <a:rPr lang="en-GB" sz="2600" dirty="0" smtClean="0"/>
              <a:t>be of </a:t>
            </a:r>
            <a:r>
              <a:rPr lang="en-GB" sz="2600" dirty="0"/>
              <a:t>the standard you will encounter in the UCAT </a:t>
            </a:r>
            <a:endParaRPr lang="en-GB" sz="2600" dirty="0" smtClean="0"/>
          </a:p>
          <a:p>
            <a:r>
              <a:rPr lang="en-GB" sz="2600" dirty="0" smtClean="0"/>
              <a:t>This </a:t>
            </a:r>
            <a:r>
              <a:rPr lang="en-GB" sz="2600" dirty="0"/>
              <a:t>may distort your performance whilst </a:t>
            </a:r>
            <a:r>
              <a:rPr lang="en-GB" sz="2600" dirty="0" smtClean="0"/>
              <a:t>practising and give you misleading indicators of your anticipated score</a:t>
            </a:r>
            <a:endParaRPr lang="en-GB" sz="2600" dirty="0"/>
          </a:p>
          <a:p>
            <a:pPr marL="0" indent="0">
              <a:buNone/>
            </a:pPr>
            <a:endParaRPr lang="en-GB" dirty="0"/>
          </a:p>
        </p:txBody>
      </p:sp>
    </p:spTree>
    <p:extLst>
      <p:ext uri="{BB962C8B-B14F-4D97-AF65-F5344CB8AC3E}">
        <p14:creationId xmlns:p14="http://schemas.microsoft.com/office/powerpoint/2010/main" val="24886944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Marking</a:t>
            </a:r>
            <a:endParaRPr lang="en-GB" dirty="0"/>
          </a:p>
        </p:txBody>
      </p:sp>
      <p:sp>
        <p:nvSpPr>
          <p:cNvPr id="3" name="Content Placeholder 2"/>
          <p:cNvSpPr>
            <a:spLocks noGrp="1"/>
          </p:cNvSpPr>
          <p:nvPr>
            <p:ph idx="1"/>
          </p:nvPr>
        </p:nvSpPr>
        <p:spPr>
          <a:xfrm>
            <a:off x="628650" y="1636889"/>
            <a:ext cx="7533217" cy="4041422"/>
          </a:xfrm>
        </p:spPr>
        <p:txBody>
          <a:bodyPr>
            <a:normAutofit fontScale="92500" lnSpcReduction="10000"/>
          </a:bodyPr>
          <a:lstStyle/>
          <a:p>
            <a:pPr>
              <a:spcAft>
                <a:spcPts val="500"/>
              </a:spcAft>
            </a:pPr>
            <a:r>
              <a:rPr lang="en-US" dirty="0" smtClean="0"/>
              <a:t>Your UCAT result will comprise of a </a:t>
            </a:r>
            <a:r>
              <a:rPr lang="en-US" sz="2800" dirty="0" smtClean="0"/>
              <a:t>score of between 1200 to 3600 for the four cognitive subtests</a:t>
            </a:r>
          </a:p>
          <a:p>
            <a:r>
              <a:rPr lang="en-US" dirty="0" smtClean="0"/>
              <a:t>Verbal Reasoning </a:t>
            </a:r>
            <a:r>
              <a:rPr lang="en-US" dirty="0"/>
              <a:t>		–  300 to 900</a:t>
            </a:r>
          </a:p>
          <a:p>
            <a:r>
              <a:rPr lang="en-US" dirty="0"/>
              <a:t>Decision </a:t>
            </a:r>
            <a:r>
              <a:rPr lang="en-US" dirty="0" smtClean="0"/>
              <a:t>Making</a:t>
            </a:r>
            <a:r>
              <a:rPr lang="en-US" dirty="0"/>
              <a:t>	 	</a:t>
            </a:r>
            <a:r>
              <a:rPr lang="en-US" dirty="0" smtClean="0"/>
              <a:t>–  </a:t>
            </a:r>
            <a:r>
              <a:rPr lang="en-US" dirty="0"/>
              <a:t>300 to 900</a:t>
            </a:r>
          </a:p>
          <a:p>
            <a:r>
              <a:rPr lang="en-US" dirty="0"/>
              <a:t>Quantitative </a:t>
            </a:r>
            <a:r>
              <a:rPr lang="en-US" dirty="0" smtClean="0"/>
              <a:t>Reasoning</a:t>
            </a:r>
            <a:r>
              <a:rPr lang="en-US" dirty="0"/>
              <a:t>	</a:t>
            </a:r>
            <a:r>
              <a:rPr lang="en-US" dirty="0" smtClean="0"/>
              <a:t>–  </a:t>
            </a:r>
            <a:r>
              <a:rPr lang="en-US" dirty="0"/>
              <a:t>300 to 900</a:t>
            </a:r>
          </a:p>
          <a:p>
            <a:r>
              <a:rPr lang="en-US" dirty="0"/>
              <a:t>Abstract </a:t>
            </a:r>
            <a:r>
              <a:rPr lang="en-US" dirty="0" smtClean="0"/>
              <a:t>Reasoning</a:t>
            </a:r>
            <a:r>
              <a:rPr lang="en-US" dirty="0"/>
              <a:t>	</a:t>
            </a:r>
            <a:r>
              <a:rPr lang="en-US" dirty="0" smtClean="0"/>
              <a:t>–  </a:t>
            </a:r>
            <a:r>
              <a:rPr lang="en-US" dirty="0"/>
              <a:t>300 to 900</a:t>
            </a:r>
          </a:p>
          <a:p>
            <a:endParaRPr lang="en-US" dirty="0" smtClean="0"/>
          </a:p>
          <a:p>
            <a:r>
              <a:rPr lang="en-US" dirty="0"/>
              <a:t>A separate score for Situational </a:t>
            </a:r>
            <a:r>
              <a:rPr lang="en-US" dirty="0" smtClean="0"/>
              <a:t>Judgement of between 300 - 900</a:t>
            </a:r>
            <a:endParaRPr lang="en-US" dirty="0"/>
          </a:p>
          <a:p>
            <a:endParaRPr lang="en-US" dirty="0"/>
          </a:p>
          <a:p>
            <a:pPr marL="0" indent="0">
              <a:buNone/>
            </a:pPr>
            <a:endParaRPr lang="en-GB" dirty="0"/>
          </a:p>
        </p:txBody>
      </p:sp>
    </p:spTree>
    <p:extLst>
      <p:ext uri="{BB962C8B-B14F-4D97-AF65-F5344CB8AC3E}">
        <p14:creationId xmlns:p14="http://schemas.microsoft.com/office/powerpoint/2010/main" val="23494982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a:t>
            </a:r>
            <a:endParaRPr lang="en-GB" dirty="0"/>
          </a:p>
        </p:txBody>
      </p:sp>
      <p:sp>
        <p:nvSpPr>
          <p:cNvPr id="3" name="Content Placeholder 2"/>
          <p:cNvSpPr>
            <a:spLocks noGrp="1"/>
          </p:cNvSpPr>
          <p:nvPr>
            <p:ph idx="1"/>
          </p:nvPr>
        </p:nvSpPr>
        <p:spPr>
          <a:xfrm>
            <a:off x="628650" y="1749779"/>
            <a:ext cx="7886700" cy="3917244"/>
          </a:xfrm>
        </p:spPr>
        <p:txBody>
          <a:bodyPr>
            <a:normAutofit/>
          </a:bodyPr>
          <a:lstStyle/>
          <a:p>
            <a:r>
              <a:rPr lang="en-US" dirty="0"/>
              <a:t>Results are available </a:t>
            </a:r>
            <a:r>
              <a:rPr lang="en-US" dirty="0" smtClean="0"/>
              <a:t>within 24 hours of your test sitting</a:t>
            </a:r>
            <a:endParaRPr lang="en-US" dirty="0"/>
          </a:p>
          <a:p>
            <a:r>
              <a:rPr lang="en-US" dirty="0"/>
              <a:t>Before you submit your </a:t>
            </a:r>
            <a:r>
              <a:rPr lang="en-US" dirty="0" smtClean="0"/>
              <a:t>university application </a:t>
            </a:r>
            <a:r>
              <a:rPr lang="en-US" dirty="0">
                <a:solidFill>
                  <a:srgbClr val="AB1638"/>
                </a:solidFill>
              </a:rPr>
              <a:t>check how universities use the test </a:t>
            </a:r>
            <a:r>
              <a:rPr lang="en-US" dirty="0"/>
              <a:t>or you might be wasting an application</a:t>
            </a:r>
          </a:p>
          <a:p>
            <a:r>
              <a:rPr lang="en-US" dirty="0"/>
              <a:t>We </a:t>
            </a:r>
            <a:r>
              <a:rPr lang="en-US" dirty="0" smtClean="0"/>
              <a:t>will pass </a:t>
            </a:r>
            <a:r>
              <a:rPr lang="en-US" dirty="0"/>
              <a:t>your results to </a:t>
            </a:r>
            <a:r>
              <a:rPr lang="en-US" dirty="0" smtClean="0"/>
              <a:t>our UCAT ANZ Consortium universities directly </a:t>
            </a:r>
            <a:r>
              <a:rPr lang="en-US" dirty="0"/>
              <a:t>in early </a:t>
            </a:r>
            <a:r>
              <a:rPr lang="en-US" dirty="0" smtClean="0"/>
              <a:t>September</a:t>
            </a:r>
          </a:p>
        </p:txBody>
      </p:sp>
    </p:spTree>
    <p:extLst>
      <p:ext uri="{BB962C8B-B14F-4D97-AF65-F5344CB8AC3E}">
        <p14:creationId xmlns:p14="http://schemas.microsoft.com/office/powerpoint/2010/main" val="25983742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Validity of Results</a:t>
            </a:r>
            <a:endParaRPr lang="en-AU"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UCAT ANZ Results </a:t>
            </a:r>
            <a:r>
              <a:rPr lang="en-US" dirty="0"/>
              <a:t>are valid for the 2019 university admissions cycle </a:t>
            </a:r>
            <a:r>
              <a:rPr lang="en-US" dirty="0" smtClean="0"/>
              <a:t>ONLY </a:t>
            </a:r>
            <a:r>
              <a:rPr lang="en-US" dirty="0"/>
              <a:t>(for entry to university in 2020</a:t>
            </a:r>
            <a:r>
              <a:rPr lang="en-US" dirty="0" smtClean="0"/>
              <a:t>).</a:t>
            </a:r>
          </a:p>
        </p:txBody>
      </p:sp>
    </p:spTree>
    <p:extLst>
      <p:ext uri="{BB962C8B-B14F-4D97-AF65-F5344CB8AC3E}">
        <p14:creationId xmlns:p14="http://schemas.microsoft.com/office/powerpoint/2010/main" val="2872210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Information</a:t>
            </a:r>
            <a:endParaRPr lang="en-GB" dirty="0"/>
          </a:p>
        </p:txBody>
      </p:sp>
      <p:sp>
        <p:nvSpPr>
          <p:cNvPr id="3" name="Content Placeholder 2"/>
          <p:cNvSpPr>
            <a:spLocks noGrp="1"/>
          </p:cNvSpPr>
          <p:nvPr>
            <p:ph idx="1"/>
          </p:nvPr>
        </p:nvSpPr>
        <p:spPr>
          <a:xfrm>
            <a:off x="628650" y="1773695"/>
            <a:ext cx="7886700" cy="3974674"/>
          </a:xfrm>
        </p:spPr>
        <p:txBody>
          <a:bodyPr>
            <a:normAutofit/>
          </a:bodyPr>
          <a:lstStyle/>
          <a:p>
            <a:pPr>
              <a:spcAft>
                <a:spcPts val="1200"/>
              </a:spcAft>
            </a:pPr>
            <a:r>
              <a:rPr lang="en-US" dirty="0" smtClean="0"/>
              <a:t>Visit the UCAT ANZ website: </a:t>
            </a:r>
            <a:r>
              <a:rPr lang="en-US" dirty="0">
                <a:solidFill>
                  <a:srgbClr val="AB1638"/>
                </a:solidFill>
              </a:rPr>
              <a:t> </a:t>
            </a:r>
            <a:r>
              <a:rPr lang="en-US" dirty="0" smtClean="0">
                <a:solidFill>
                  <a:srgbClr val="AB1638"/>
                </a:solidFill>
                <a:hlinkClick r:id="rId2"/>
              </a:rPr>
              <a:t>www.ucat.edu.au</a:t>
            </a:r>
            <a:endParaRPr lang="en-US" dirty="0"/>
          </a:p>
          <a:p>
            <a:r>
              <a:rPr lang="en-US" dirty="0" smtClean="0"/>
              <a:t>Follow UCAT ANZ </a:t>
            </a:r>
            <a:r>
              <a:rPr lang="en-US" dirty="0"/>
              <a:t>on Twitter or Facebook to see reminders of deadlines, </a:t>
            </a:r>
            <a:r>
              <a:rPr lang="en-US" dirty="0" smtClean="0"/>
              <a:t>FREE example </a:t>
            </a:r>
            <a:r>
              <a:rPr lang="en-US" dirty="0"/>
              <a:t>questions, revision tips, and get </a:t>
            </a:r>
            <a:r>
              <a:rPr lang="en-US" dirty="0" smtClean="0"/>
              <a:t>2019 scores </a:t>
            </a:r>
            <a:r>
              <a:rPr lang="en-US" dirty="0"/>
              <a:t>as soon as they are </a:t>
            </a:r>
            <a:r>
              <a:rPr lang="en-US" dirty="0" smtClean="0"/>
              <a:t>released</a:t>
            </a:r>
            <a:endParaRPr lang="en-US" dirty="0"/>
          </a:p>
          <a:p>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8193" y="4295537"/>
            <a:ext cx="676657" cy="67665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7577" y="4274670"/>
            <a:ext cx="718393" cy="718393"/>
          </a:xfrm>
          <a:prstGeom prst="rect">
            <a:avLst/>
          </a:prstGeom>
        </p:spPr>
      </p:pic>
      <p:sp>
        <p:nvSpPr>
          <p:cNvPr id="10" name="TextBox 5"/>
          <p:cNvSpPr txBox="1"/>
          <p:nvPr/>
        </p:nvSpPr>
        <p:spPr>
          <a:xfrm>
            <a:off x="2417657" y="4479574"/>
            <a:ext cx="576064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576" indent="0">
              <a:buNone/>
            </a:pPr>
            <a:r>
              <a:rPr lang="en-GB" dirty="0" smtClean="0"/>
              <a:t>@UCATofficialANZ		</a:t>
            </a:r>
            <a:r>
              <a:rPr lang="en-GB" dirty="0"/>
              <a:t> </a:t>
            </a:r>
            <a:r>
              <a:rPr lang="en-GB" dirty="0" smtClean="0"/>
              <a:t>  @UCATofficialANZ</a:t>
            </a:r>
          </a:p>
          <a:p>
            <a:pPr marL="36576" indent="0">
              <a:buNone/>
            </a:pPr>
            <a:endParaRPr lang="en-GB" dirty="0"/>
          </a:p>
          <a:p>
            <a:endParaRPr lang="en-GB" dirty="0"/>
          </a:p>
        </p:txBody>
      </p:sp>
    </p:spTree>
    <p:extLst>
      <p:ext uri="{BB962C8B-B14F-4D97-AF65-F5344CB8AC3E}">
        <p14:creationId xmlns:p14="http://schemas.microsoft.com/office/powerpoint/2010/main" val="4148674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UCAT ANZ?</a:t>
            </a:r>
            <a:endParaRPr lang="en-GB" dirty="0"/>
          </a:p>
        </p:txBody>
      </p:sp>
      <p:sp>
        <p:nvSpPr>
          <p:cNvPr id="3" name="Content Placeholder 2"/>
          <p:cNvSpPr>
            <a:spLocks noGrp="1"/>
          </p:cNvSpPr>
          <p:nvPr>
            <p:ph idx="1"/>
          </p:nvPr>
        </p:nvSpPr>
        <p:spPr>
          <a:xfrm>
            <a:off x="628650" y="1511808"/>
            <a:ext cx="7886700" cy="4288491"/>
          </a:xfrm>
        </p:spPr>
        <p:txBody>
          <a:bodyPr>
            <a:normAutofit/>
          </a:bodyPr>
          <a:lstStyle/>
          <a:p>
            <a:r>
              <a:rPr lang="en-GB" sz="2200" dirty="0">
                <a:ea typeface="ＭＳ Ｐゴシック" pitchFamily="34" charset="-128"/>
              </a:rPr>
              <a:t>You sit the test in the same year that you apply </a:t>
            </a:r>
            <a:r>
              <a:rPr lang="en-GB" sz="2200" dirty="0" smtClean="0">
                <a:ea typeface="ＭＳ Ｐゴシック" pitchFamily="34" charset="-128"/>
              </a:rPr>
              <a:t>to university</a:t>
            </a:r>
            <a:endParaRPr lang="en-GB" sz="2200" dirty="0">
              <a:ea typeface="ＭＳ Ｐゴシック" pitchFamily="34" charset="-128"/>
            </a:endParaRPr>
          </a:p>
          <a:p>
            <a:r>
              <a:rPr lang="en-GB" sz="2200" dirty="0">
                <a:ea typeface="ＭＳ Ｐゴシック" pitchFamily="34" charset="-128"/>
              </a:rPr>
              <a:t>You can only sit the test once each year</a:t>
            </a:r>
            <a:endParaRPr lang="en-GB" sz="2200" dirty="0"/>
          </a:p>
          <a:p>
            <a:r>
              <a:rPr lang="en-GB" sz="2200" dirty="0"/>
              <a:t>2 hour, multiple-choice, computer based test which you sit at a local Pearson VUE test centre</a:t>
            </a:r>
          </a:p>
          <a:p>
            <a:r>
              <a:rPr lang="en-GB" sz="2200" dirty="0"/>
              <a:t>It assesses a range of mental abilities across 5 separately timed subtests: </a:t>
            </a:r>
          </a:p>
          <a:p>
            <a:pPr lvl="1">
              <a:spcBef>
                <a:spcPts val="600"/>
              </a:spcBef>
            </a:pPr>
            <a:r>
              <a:rPr lang="en-GB" sz="2200" dirty="0"/>
              <a:t>Verbal Reasoning</a:t>
            </a:r>
          </a:p>
          <a:p>
            <a:pPr lvl="1">
              <a:spcBef>
                <a:spcPts val="600"/>
              </a:spcBef>
            </a:pPr>
            <a:r>
              <a:rPr lang="en-GB" sz="2200" dirty="0"/>
              <a:t>Decision Making</a:t>
            </a:r>
          </a:p>
          <a:p>
            <a:pPr lvl="1">
              <a:spcBef>
                <a:spcPts val="600"/>
              </a:spcBef>
            </a:pPr>
            <a:r>
              <a:rPr lang="en-GB" sz="2200" dirty="0"/>
              <a:t>Quantitative Reasoning </a:t>
            </a:r>
          </a:p>
          <a:p>
            <a:pPr lvl="1">
              <a:spcBef>
                <a:spcPts val="600"/>
              </a:spcBef>
            </a:pPr>
            <a:r>
              <a:rPr lang="en-GB" sz="2200" dirty="0"/>
              <a:t>Abstract Reasoning</a:t>
            </a:r>
          </a:p>
          <a:p>
            <a:pPr lvl="1">
              <a:spcBef>
                <a:spcPts val="600"/>
              </a:spcBef>
            </a:pPr>
            <a:r>
              <a:rPr lang="en-GB" sz="2200" dirty="0"/>
              <a:t>Situational Judgement</a:t>
            </a:r>
          </a:p>
          <a:p>
            <a:endParaRPr lang="en-GB" dirty="0"/>
          </a:p>
        </p:txBody>
      </p:sp>
    </p:spTree>
    <p:extLst>
      <p:ext uri="{BB962C8B-B14F-4D97-AF65-F5344CB8AC3E}">
        <p14:creationId xmlns:p14="http://schemas.microsoft.com/office/powerpoint/2010/main" val="1503263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UCAT ANZ Universities</a:t>
            </a:r>
            <a:endParaRPr lang="en-GB" dirty="0"/>
          </a:p>
        </p:txBody>
      </p:sp>
      <p:sp>
        <p:nvSpPr>
          <p:cNvPr id="3" name="Content Placeholder 2"/>
          <p:cNvSpPr>
            <a:spLocks noGrp="1"/>
          </p:cNvSpPr>
          <p:nvPr>
            <p:ph idx="1"/>
          </p:nvPr>
        </p:nvSpPr>
        <p:spPr>
          <a:xfrm>
            <a:off x="864623" y="1371695"/>
            <a:ext cx="7079841" cy="4370737"/>
          </a:xfrm>
        </p:spPr>
        <p:txBody>
          <a:bodyPr numCol="1">
            <a:noAutofit/>
          </a:bodyPr>
          <a:lstStyle/>
          <a:p>
            <a:r>
              <a:rPr lang="en-GB" sz="1600" dirty="0"/>
              <a:t>The University of </a:t>
            </a:r>
            <a:r>
              <a:rPr lang="en-GB" sz="1600" dirty="0" smtClean="0"/>
              <a:t>Adelaide</a:t>
            </a:r>
          </a:p>
          <a:p>
            <a:r>
              <a:rPr lang="en-GB" sz="1600" dirty="0" smtClean="0"/>
              <a:t>Charles Sturt University</a:t>
            </a:r>
            <a:endParaRPr lang="en-GB" sz="1600" dirty="0"/>
          </a:p>
          <a:p>
            <a:r>
              <a:rPr lang="en-GB" sz="1600" dirty="0"/>
              <a:t>Curtin University</a:t>
            </a:r>
          </a:p>
          <a:p>
            <a:r>
              <a:rPr lang="en-GB" sz="1600" dirty="0"/>
              <a:t>Monash </a:t>
            </a:r>
            <a:r>
              <a:rPr lang="en-GB" sz="1600" dirty="0" smtClean="0"/>
              <a:t>University</a:t>
            </a:r>
          </a:p>
          <a:p>
            <a:r>
              <a:rPr lang="en-GB" sz="1600" dirty="0" smtClean="0"/>
              <a:t>Flinders University</a:t>
            </a:r>
            <a:endParaRPr lang="en-GB" sz="1600" dirty="0"/>
          </a:p>
          <a:p>
            <a:r>
              <a:rPr lang="en-GB" sz="1600" dirty="0"/>
              <a:t>The University of Newcastle / University of New England</a:t>
            </a:r>
          </a:p>
          <a:p>
            <a:r>
              <a:rPr lang="en-GB" sz="1600" dirty="0"/>
              <a:t>The University of New South Wales</a:t>
            </a:r>
          </a:p>
          <a:p>
            <a:r>
              <a:rPr lang="en-GB" sz="1600" dirty="0"/>
              <a:t>The University of Queensland</a:t>
            </a:r>
          </a:p>
          <a:p>
            <a:r>
              <a:rPr lang="en-GB" sz="1600" dirty="0"/>
              <a:t>University of Tasmania </a:t>
            </a:r>
          </a:p>
          <a:p>
            <a:r>
              <a:rPr lang="en-GB" sz="1600" dirty="0"/>
              <a:t>The University of Western Australia </a:t>
            </a:r>
          </a:p>
          <a:p>
            <a:r>
              <a:rPr lang="en-GB" sz="1600" dirty="0"/>
              <a:t>Western Sydney University</a:t>
            </a:r>
          </a:p>
          <a:p>
            <a:r>
              <a:rPr lang="en-GB" sz="1600" dirty="0"/>
              <a:t>The University of Auckland</a:t>
            </a:r>
          </a:p>
          <a:p>
            <a:r>
              <a:rPr lang="en-GB" sz="1600" dirty="0"/>
              <a:t>University of </a:t>
            </a:r>
            <a:r>
              <a:rPr lang="en-GB" sz="1600" dirty="0" smtClean="0"/>
              <a:t>Otago</a:t>
            </a:r>
            <a:endParaRPr lang="en-GB" sz="1600" dirty="0"/>
          </a:p>
        </p:txBody>
      </p:sp>
    </p:spTree>
    <p:extLst>
      <p:ext uri="{BB962C8B-B14F-4D97-AF65-F5344CB8AC3E}">
        <p14:creationId xmlns:p14="http://schemas.microsoft.com/office/powerpoint/2010/main" val="4113600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Eligibility</a:t>
            </a:r>
            <a:endParaRPr lang="en-AU" dirty="0"/>
          </a:p>
        </p:txBody>
      </p:sp>
      <p:sp>
        <p:nvSpPr>
          <p:cNvPr id="3" name="Content Placeholder 2"/>
          <p:cNvSpPr>
            <a:spLocks noGrp="1"/>
          </p:cNvSpPr>
          <p:nvPr>
            <p:ph idx="1"/>
          </p:nvPr>
        </p:nvSpPr>
        <p:spPr/>
        <p:txBody>
          <a:bodyPr>
            <a:normAutofit fontScale="92500" lnSpcReduction="20000"/>
          </a:bodyPr>
          <a:lstStyle/>
          <a:p>
            <a:r>
              <a:rPr lang="en-US" dirty="0"/>
              <a:t>The UCAT ANZ test is available to any candidate whose educational level at the time of sitting the test is their final year of secondary schooling, or higher. Candidates registering for UCAT ANZ 2019 should have already completed, or plan to COMPLETE their final year of secondary schooling in 2019 (i.e. Year 12 in Australia; Year 13 in New Zealand).</a:t>
            </a:r>
          </a:p>
          <a:p>
            <a:r>
              <a:rPr lang="en-US" dirty="0"/>
              <a:t>Students whose current educational level is Australian Year 11 or lower are NOT eligible to take UCAT ANZ. This includes Year 11 students undertaking one or more Year 12 subjects. Year 12 students completing Year 12 over two years are only eligible to sit UCAT ANZ in their final year.</a:t>
            </a:r>
          </a:p>
          <a:p>
            <a:endParaRPr lang="en-AU" dirty="0"/>
          </a:p>
        </p:txBody>
      </p:sp>
    </p:spTree>
    <p:extLst>
      <p:ext uri="{BB962C8B-B14F-4D97-AF65-F5344CB8AC3E}">
        <p14:creationId xmlns:p14="http://schemas.microsoft.com/office/powerpoint/2010/main" val="2840607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Dates 2019</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4668052"/>
              </p:ext>
            </p:extLst>
          </p:nvPr>
        </p:nvGraphicFramePr>
        <p:xfrm>
          <a:off x="628650" y="1320990"/>
          <a:ext cx="8043402" cy="4419600"/>
        </p:xfrm>
        <a:graphic>
          <a:graphicData uri="http://schemas.openxmlformats.org/drawingml/2006/table">
            <a:tbl>
              <a:tblPr firstRow="1" bandRow="1">
                <a:tableStyleId>{5C22544A-7EE6-4342-B048-85BDC9FD1C3A}</a:tableStyleId>
              </a:tblPr>
              <a:tblGrid>
                <a:gridCol w="3190315">
                  <a:extLst>
                    <a:ext uri="{9D8B030D-6E8A-4147-A177-3AD203B41FA5}">
                      <a16:colId xmlns:a16="http://schemas.microsoft.com/office/drawing/2014/main" val="20000"/>
                    </a:ext>
                  </a:extLst>
                </a:gridCol>
                <a:gridCol w="4853087">
                  <a:extLst>
                    <a:ext uri="{9D8B030D-6E8A-4147-A177-3AD203B41FA5}">
                      <a16:colId xmlns:a16="http://schemas.microsoft.com/office/drawing/2014/main" val="20001"/>
                    </a:ext>
                  </a:extLst>
                </a:gridCol>
              </a:tblGrid>
              <a:tr h="432000">
                <a:tc>
                  <a:txBody>
                    <a:bodyPr/>
                    <a:lstStyle/>
                    <a:p>
                      <a:r>
                        <a:rPr lang="en-GB" sz="1900" b="0" kern="800" baseline="0" dirty="0" smtClean="0">
                          <a:solidFill>
                            <a:schemeClr val="tx1"/>
                          </a:solidFill>
                          <a:effectLst/>
                        </a:rPr>
                        <a:t>1 Mar 2019</a:t>
                      </a:r>
                      <a:endParaRPr lang="en-GB" sz="1900" b="0" kern="800" baseline="0" dirty="0">
                        <a:solidFill>
                          <a:schemeClr val="tx1"/>
                        </a:solidFill>
                        <a:effectLst/>
                      </a:endParaRPr>
                    </a:p>
                  </a:txBody>
                  <a:tcPr marL="95250" marR="95250" marT="76200" marB="762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sz="1900" b="0" kern="800" baseline="0" dirty="0" smtClean="0">
                          <a:solidFill>
                            <a:schemeClr val="tx1"/>
                          </a:solidFill>
                          <a:effectLst/>
                        </a:rPr>
                        <a:t>-  Registration and booking opens   </a:t>
                      </a:r>
                      <a:endParaRPr lang="en-GB" sz="1900" b="0" kern="800" baseline="0" dirty="0">
                        <a:solidFill>
                          <a:schemeClr val="tx1"/>
                        </a:solidFill>
                        <a:effectLst/>
                      </a:endParaRPr>
                    </a:p>
                  </a:txBody>
                  <a:tcPr marL="95250" marR="95250" marT="76200" marB="762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2000">
                <a:tc>
                  <a:txBody>
                    <a:bodyPr/>
                    <a:lstStyle/>
                    <a:p>
                      <a:r>
                        <a:rPr lang="en-GB" sz="1900" b="0" kern="800" baseline="0" dirty="0" smtClean="0">
                          <a:solidFill>
                            <a:schemeClr val="tx1"/>
                          </a:solidFill>
                          <a:effectLst/>
                        </a:rPr>
                        <a:t>1 Mar 2019</a:t>
                      </a:r>
                      <a:endParaRPr lang="en-GB" sz="1900" b="0" kern="800" baseline="0" dirty="0">
                        <a:solidFill>
                          <a:schemeClr val="tx1"/>
                        </a:solidFill>
                        <a:effectLst/>
                      </a:endParaRPr>
                    </a:p>
                  </a:txBody>
                  <a:tcPr marL="95250" marR="95250" marT="76200" marB="762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900" b="0" kern="800" baseline="0" dirty="0" smtClean="0">
                          <a:solidFill>
                            <a:schemeClr val="tx1"/>
                          </a:solidFill>
                          <a:effectLst/>
                        </a:rPr>
                        <a:t>-  Concession scheme opens   </a:t>
                      </a:r>
                      <a:endParaRPr lang="en-GB" sz="1900" b="0" kern="800" baseline="0" dirty="0">
                        <a:solidFill>
                          <a:schemeClr val="tx1"/>
                        </a:solidFill>
                        <a:effectLst/>
                      </a:endParaRPr>
                    </a:p>
                  </a:txBody>
                  <a:tcPr marL="95250" marR="95250" marT="76200" marB="762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2000">
                <a:tc>
                  <a:txBody>
                    <a:bodyPr/>
                    <a:lstStyle/>
                    <a:p>
                      <a:r>
                        <a:rPr lang="en-GB" sz="1900" b="0" kern="800" baseline="0" dirty="0" smtClean="0">
                          <a:solidFill>
                            <a:schemeClr val="tx1"/>
                          </a:solidFill>
                          <a:effectLst/>
                        </a:rPr>
                        <a:t>10 May 2019 (5pm AEST)</a:t>
                      </a:r>
                      <a:endParaRPr lang="en-GB" sz="1900" b="0" kern="800" baseline="0" dirty="0">
                        <a:solidFill>
                          <a:schemeClr val="tx1"/>
                        </a:solidFill>
                        <a:effectLst/>
                      </a:endParaRPr>
                    </a:p>
                  </a:txBody>
                  <a:tcPr marL="95250" marR="95250" marT="76200" marB="762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900" b="0" kern="800" baseline="0" dirty="0" smtClean="0">
                          <a:solidFill>
                            <a:schemeClr val="tx1"/>
                          </a:solidFill>
                          <a:effectLst/>
                        </a:rPr>
                        <a:t>-  Concession deadline</a:t>
                      </a:r>
                      <a:endParaRPr lang="en-GB" sz="1900" b="0" kern="800" baseline="0" dirty="0">
                        <a:solidFill>
                          <a:schemeClr val="tx1"/>
                        </a:solidFill>
                        <a:effectLst/>
                      </a:endParaRPr>
                    </a:p>
                  </a:txBody>
                  <a:tcPr marL="95250" marR="95250" marT="76200" marB="762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2000">
                <a:tc>
                  <a:txBody>
                    <a:bodyPr/>
                    <a:lstStyle/>
                    <a:p>
                      <a:r>
                        <a:rPr lang="en-GB" sz="1900" b="0" kern="800" baseline="0" dirty="0" smtClean="0">
                          <a:solidFill>
                            <a:schemeClr val="tx1"/>
                          </a:solidFill>
                          <a:effectLst/>
                        </a:rPr>
                        <a:t>10 May 2019 (5pm AEST)</a:t>
                      </a:r>
                      <a:endParaRPr lang="en-GB" sz="1900" b="0" kern="800" baseline="0" dirty="0">
                        <a:solidFill>
                          <a:schemeClr val="tx1"/>
                        </a:solidFill>
                        <a:effectLst/>
                      </a:endParaRPr>
                    </a:p>
                  </a:txBody>
                  <a:tcPr marL="95250" marR="95250" marT="76200" marB="762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900" b="0" kern="800" baseline="0" dirty="0" smtClean="0">
                          <a:solidFill>
                            <a:schemeClr val="tx1"/>
                          </a:solidFill>
                          <a:effectLst/>
                        </a:rPr>
                        <a:t>-  Access Arrangements application deadline</a:t>
                      </a:r>
                      <a:endParaRPr lang="en-GB" sz="1900" b="0" kern="800" baseline="0" dirty="0">
                        <a:solidFill>
                          <a:schemeClr val="tx1"/>
                        </a:solidFill>
                        <a:effectLst/>
                      </a:endParaRPr>
                    </a:p>
                  </a:txBody>
                  <a:tcPr marL="95250" marR="95250" marT="76200" marB="762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32000">
                <a:tc>
                  <a:txBody>
                    <a:bodyPr/>
                    <a:lstStyle/>
                    <a:p>
                      <a:r>
                        <a:rPr lang="en-GB" sz="1900" b="0" kern="800" baseline="0" dirty="0" smtClean="0">
                          <a:solidFill>
                            <a:srgbClr val="AB1638"/>
                          </a:solidFill>
                          <a:effectLst/>
                        </a:rPr>
                        <a:t>17 May 2019 (11.59pm AEST)</a:t>
                      </a:r>
                      <a:endParaRPr lang="en-GB" sz="1900" b="0" kern="800" baseline="0" dirty="0">
                        <a:solidFill>
                          <a:srgbClr val="AB1638"/>
                        </a:solidFill>
                        <a:effectLst/>
                      </a:endParaRPr>
                    </a:p>
                  </a:txBody>
                  <a:tcPr marL="95250" marR="95250" marT="76200" marB="762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900" b="0" kern="800" baseline="0" dirty="0" smtClean="0">
                          <a:solidFill>
                            <a:srgbClr val="AB1638"/>
                          </a:solidFill>
                          <a:effectLst/>
                        </a:rPr>
                        <a:t>-  Registration closes</a:t>
                      </a:r>
                      <a:endParaRPr lang="en-US" sz="1900" b="0" kern="800" baseline="0" dirty="0">
                        <a:solidFill>
                          <a:srgbClr val="AB1638"/>
                        </a:solidFill>
                        <a:effectLst/>
                      </a:endParaRPr>
                    </a:p>
                  </a:txBody>
                  <a:tcPr marL="95250" marR="95250" marT="76200" marB="762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2000">
                <a:tc>
                  <a:txBody>
                    <a:bodyPr/>
                    <a:lstStyle/>
                    <a:p>
                      <a:r>
                        <a:rPr lang="en-GB" sz="1900" b="0" kern="800" baseline="0" dirty="0" smtClean="0">
                          <a:solidFill>
                            <a:srgbClr val="AB1638"/>
                          </a:solidFill>
                          <a:effectLst/>
                        </a:rPr>
                        <a:t>17 May 2019 (11.59pm AEST)</a:t>
                      </a:r>
                      <a:endParaRPr lang="en-GB" sz="1900" b="0" kern="800" baseline="0" dirty="0">
                        <a:solidFill>
                          <a:srgbClr val="AB1638"/>
                        </a:solidFill>
                        <a:effectLst/>
                      </a:endParaRPr>
                    </a:p>
                  </a:txBody>
                  <a:tcPr marL="95250" marR="95250" marT="76200" marB="762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900" b="0" kern="800" baseline="0" dirty="0" smtClean="0">
                          <a:solidFill>
                            <a:srgbClr val="AB1638"/>
                          </a:solidFill>
                          <a:effectLst/>
                        </a:rPr>
                        <a:t>-  Final </a:t>
                      </a:r>
                      <a:r>
                        <a:rPr lang="en-GB" sz="1900" b="0" kern="800" baseline="0" dirty="0">
                          <a:solidFill>
                            <a:srgbClr val="AB1638"/>
                          </a:solidFill>
                          <a:effectLst/>
                        </a:rPr>
                        <a:t>booking </a:t>
                      </a:r>
                      <a:r>
                        <a:rPr lang="en-GB" sz="1900" b="0" kern="800" baseline="0" dirty="0" smtClean="0">
                          <a:solidFill>
                            <a:srgbClr val="AB1638"/>
                          </a:solidFill>
                          <a:effectLst/>
                        </a:rPr>
                        <a:t>deadline</a:t>
                      </a:r>
                      <a:endParaRPr lang="en-GB" sz="1900" b="0" kern="800" baseline="0" dirty="0">
                        <a:solidFill>
                          <a:srgbClr val="AB1638"/>
                        </a:solidFill>
                        <a:effectLst/>
                      </a:endParaRPr>
                    </a:p>
                  </a:txBody>
                  <a:tcPr marL="95250" marR="95250" marT="76200" marB="762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32000">
                <a:tc>
                  <a:txBody>
                    <a:bodyPr/>
                    <a:lstStyle/>
                    <a:p>
                      <a:r>
                        <a:rPr lang="en-GB" sz="1900" b="0" kern="800" baseline="0" dirty="0" smtClean="0">
                          <a:solidFill>
                            <a:schemeClr val="tx1"/>
                          </a:solidFill>
                          <a:effectLst/>
                        </a:rPr>
                        <a:t>17 May 2019 (11.59pm AEST)</a:t>
                      </a:r>
                      <a:endParaRPr lang="en-GB" sz="1900" b="0" kern="800" baseline="0" dirty="0">
                        <a:solidFill>
                          <a:schemeClr val="tx1"/>
                        </a:solidFill>
                        <a:effectLst/>
                      </a:endParaRPr>
                    </a:p>
                  </a:txBody>
                  <a:tcPr marL="95250" marR="95250" marT="76200" marB="762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900" b="0" kern="800" baseline="0" dirty="0" smtClean="0">
                          <a:solidFill>
                            <a:schemeClr val="tx1"/>
                          </a:solidFill>
                          <a:effectLst/>
                        </a:rPr>
                        <a:t>-  Cancellation deadline</a:t>
                      </a:r>
                      <a:endParaRPr lang="en-GB" sz="1900" b="0" kern="800" baseline="0" dirty="0">
                        <a:solidFill>
                          <a:schemeClr val="tx1"/>
                        </a:solidFill>
                        <a:effectLst/>
                      </a:endParaRPr>
                    </a:p>
                  </a:txBody>
                  <a:tcPr marL="95250" marR="95250" marT="76200" marB="762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2000">
                <a:tc>
                  <a:txBody>
                    <a:bodyPr/>
                    <a:lstStyle/>
                    <a:p>
                      <a:r>
                        <a:rPr lang="en-GB" sz="1900" b="0" kern="800" baseline="0" dirty="0" smtClean="0">
                          <a:solidFill>
                            <a:srgbClr val="AB1638"/>
                          </a:solidFill>
                          <a:effectLst/>
                        </a:rPr>
                        <a:t>1 July 2019</a:t>
                      </a:r>
                      <a:endParaRPr lang="en-GB" sz="1900" b="0" kern="800" baseline="0" dirty="0">
                        <a:solidFill>
                          <a:srgbClr val="AB1638"/>
                        </a:solidFill>
                        <a:effectLst/>
                      </a:endParaRPr>
                    </a:p>
                  </a:txBody>
                  <a:tcPr marL="95250" marR="95250" marT="76200" marB="762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900" b="0" kern="800" baseline="0" dirty="0" smtClean="0">
                          <a:solidFill>
                            <a:srgbClr val="AB1638"/>
                          </a:solidFill>
                          <a:effectLst/>
                        </a:rPr>
                        <a:t>-  Testing begins</a:t>
                      </a:r>
                      <a:endParaRPr lang="en-GB" sz="1900" b="0" kern="800" baseline="0" dirty="0">
                        <a:solidFill>
                          <a:srgbClr val="AB1638"/>
                        </a:solidFill>
                        <a:effectLst/>
                      </a:endParaRPr>
                    </a:p>
                  </a:txBody>
                  <a:tcPr marL="95250" marR="95250" marT="76200" marB="762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32000">
                <a:tc>
                  <a:txBody>
                    <a:bodyPr/>
                    <a:lstStyle/>
                    <a:p>
                      <a:r>
                        <a:rPr lang="en-GB" sz="1900" b="0" kern="800" baseline="0" dirty="0" smtClean="0">
                          <a:solidFill>
                            <a:srgbClr val="AB1638"/>
                          </a:solidFill>
                          <a:effectLst/>
                        </a:rPr>
                        <a:t>31 July 2019</a:t>
                      </a:r>
                      <a:endParaRPr lang="en-GB" sz="1900" b="0" kern="800" baseline="0" dirty="0">
                        <a:solidFill>
                          <a:srgbClr val="AB1638"/>
                        </a:solidFill>
                        <a:effectLst/>
                      </a:endParaRPr>
                    </a:p>
                  </a:txBody>
                  <a:tcPr marL="95250" marR="95250" marT="76200" marB="762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900" b="0" kern="800" baseline="0" dirty="0" smtClean="0">
                          <a:solidFill>
                            <a:srgbClr val="AB1638"/>
                          </a:solidFill>
                          <a:effectLst/>
                        </a:rPr>
                        <a:t>-  Last </a:t>
                      </a:r>
                      <a:r>
                        <a:rPr lang="en-GB" sz="1900" b="0" kern="800" baseline="0" dirty="0">
                          <a:solidFill>
                            <a:srgbClr val="AB1638"/>
                          </a:solidFill>
                          <a:effectLst/>
                        </a:rPr>
                        <a:t>testing date</a:t>
                      </a:r>
                    </a:p>
                  </a:txBody>
                  <a:tcPr marL="95250" marR="95250" marT="76200" marB="762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32000">
                <a:tc>
                  <a:txBody>
                    <a:bodyPr/>
                    <a:lstStyle/>
                    <a:p>
                      <a:r>
                        <a:rPr lang="en-GB" sz="1900" b="0" kern="800" baseline="0" dirty="0">
                          <a:solidFill>
                            <a:schemeClr val="tx1"/>
                          </a:solidFill>
                          <a:effectLst/>
                        </a:rPr>
                        <a:t>Early </a:t>
                      </a:r>
                      <a:r>
                        <a:rPr lang="en-GB" sz="1900" b="0" kern="800" baseline="0" dirty="0" smtClean="0">
                          <a:solidFill>
                            <a:schemeClr val="tx1"/>
                          </a:solidFill>
                          <a:effectLst/>
                        </a:rPr>
                        <a:t>September 2019</a:t>
                      </a:r>
                      <a:endParaRPr lang="en-GB" sz="1900" b="0" kern="800" baseline="0" dirty="0">
                        <a:solidFill>
                          <a:schemeClr val="tx1"/>
                        </a:solidFill>
                        <a:effectLst/>
                      </a:endParaRPr>
                    </a:p>
                  </a:txBody>
                  <a:tcPr marL="95250" marR="95250" marT="76200" marB="762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900" b="0" kern="800" baseline="0" dirty="0" smtClean="0">
                          <a:solidFill>
                            <a:schemeClr val="tx1"/>
                          </a:solidFill>
                          <a:effectLst/>
                        </a:rPr>
                        <a:t>-  Results </a:t>
                      </a:r>
                      <a:r>
                        <a:rPr lang="en-GB" sz="1900" b="0" kern="800" baseline="0" dirty="0">
                          <a:solidFill>
                            <a:schemeClr val="tx1"/>
                          </a:solidFill>
                          <a:effectLst/>
                        </a:rPr>
                        <a:t>delivered to universities</a:t>
                      </a:r>
                    </a:p>
                  </a:txBody>
                  <a:tcPr marL="95250" marR="95250" marT="76200" marB="762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pic>
        <p:nvPicPr>
          <p:cNvPr id="6" name="Picture 4" descr="http://www.eventos.ciec-uminho.org/ioste2016/images/ioste/calendar.png"/>
          <p:cNvPicPr>
            <a:picLocks noChangeAspect="1" noChangeArrowheads="1"/>
          </p:cNvPicPr>
          <p:nvPr/>
        </p:nvPicPr>
        <p:blipFill rotWithShape="1">
          <a:blip r:embed="rId2">
            <a:duotone>
              <a:prstClr val="black"/>
              <a:srgbClr val="92C4C8">
                <a:tint val="45000"/>
                <a:satMod val="400000"/>
              </a:srgbClr>
            </a:duotone>
            <a:extLst>
              <a:ext uri="{28A0092B-C50C-407E-A947-70E740481C1C}">
                <a14:useLocalDpi xmlns:a14="http://schemas.microsoft.com/office/drawing/2010/main" val="0"/>
              </a:ext>
            </a:extLst>
          </a:blip>
          <a:srcRect l="9946" r="10936"/>
          <a:stretch/>
        </p:blipFill>
        <p:spPr bwMode="auto">
          <a:xfrm>
            <a:off x="7382933" y="118086"/>
            <a:ext cx="1659468" cy="1438656"/>
          </a:xfrm>
          <a:prstGeom prst="rect">
            <a:avLst/>
          </a:prstGeom>
          <a:solidFill>
            <a:schemeClr val="bg1"/>
          </a:solidFill>
          <a:extLst/>
        </p:spPr>
      </p:pic>
    </p:spTree>
    <p:extLst>
      <p:ext uri="{BB962C8B-B14F-4D97-AF65-F5344CB8AC3E}">
        <p14:creationId xmlns:p14="http://schemas.microsoft.com/office/powerpoint/2010/main" val="1573434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Registration &amp; Booking</a:t>
            </a:r>
            <a:endParaRPr lang="en-GB" dirty="0"/>
          </a:p>
        </p:txBody>
      </p:sp>
      <p:sp>
        <p:nvSpPr>
          <p:cNvPr id="3" name="Content Placeholder 2"/>
          <p:cNvSpPr>
            <a:spLocks noGrp="1"/>
          </p:cNvSpPr>
          <p:nvPr>
            <p:ph idx="1"/>
          </p:nvPr>
        </p:nvSpPr>
        <p:spPr/>
        <p:txBody>
          <a:bodyPr/>
          <a:lstStyle/>
          <a:p>
            <a:r>
              <a:rPr lang="en-US" dirty="0"/>
              <a:t>Register and create an online account so you can book your </a:t>
            </a:r>
            <a:r>
              <a:rPr lang="en-US" dirty="0" smtClean="0"/>
              <a:t>test</a:t>
            </a:r>
            <a:endParaRPr lang="en-US" dirty="0"/>
          </a:p>
          <a:p>
            <a:r>
              <a:rPr lang="en-US" dirty="0"/>
              <a:t>Book early to ensure places are available at </a:t>
            </a:r>
            <a:r>
              <a:rPr lang="en-US" dirty="0" smtClean="0"/>
              <a:t>your nearest test</a:t>
            </a:r>
            <a:r>
              <a:rPr lang="en-US" dirty="0"/>
              <a:t> </a:t>
            </a:r>
            <a:r>
              <a:rPr lang="en-GB" dirty="0" smtClean="0"/>
              <a:t>centre</a:t>
            </a:r>
          </a:p>
          <a:p>
            <a:r>
              <a:rPr lang="en-US" dirty="0" smtClean="0"/>
              <a:t>Booking closes on 17</a:t>
            </a:r>
            <a:r>
              <a:rPr lang="en-US" baseline="30000" dirty="0" smtClean="0"/>
              <a:t>th</a:t>
            </a:r>
            <a:r>
              <a:rPr lang="en-US" dirty="0" smtClean="0"/>
              <a:t> May 2019 at 11.59pm AEST</a:t>
            </a:r>
          </a:p>
        </p:txBody>
      </p:sp>
    </p:spTree>
    <p:extLst>
      <p:ext uri="{BB962C8B-B14F-4D97-AF65-F5344CB8AC3E}">
        <p14:creationId xmlns:p14="http://schemas.microsoft.com/office/powerpoint/2010/main" val="3098729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 Fees</a:t>
            </a:r>
            <a:endParaRPr lang="en-GB" dirty="0"/>
          </a:p>
        </p:txBody>
      </p:sp>
      <p:sp>
        <p:nvSpPr>
          <p:cNvPr id="3" name="Content Placeholder 2"/>
          <p:cNvSpPr>
            <a:spLocks noGrp="1"/>
          </p:cNvSpPr>
          <p:nvPr>
            <p:ph idx="1"/>
          </p:nvPr>
        </p:nvSpPr>
        <p:spPr>
          <a:xfrm>
            <a:off x="628650" y="1591732"/>
            <a:ext cx="7886700" cy="4032319"/>
          </a:xfrm>
        </p:spPr>
        <p:txBody>
          <a:bodyPr>
            <a:noAutofit/>
          </a:bodyPr>
          <a:lstStyle/>
          <a:p>
            <a:r>
              <a:rPr lang="en-US" dirty="0"/>
              <a:t>Tests taken in </a:t>
            </a:r>
            <a:r>
              <a:rPr lang="en-GB" dirty="0"/>
              <a:t>Australia or New Zealand</a:t>
            </a:r>
            <a:r>
              <a:rPr lang="en-US" dirty="0" smtClean="0"/>
              <a:t>: 	       $298</a:t>
            </a:r>
            <a:endParaRPr lang="en-US" dirty="0"/>
          </a:p>
          <a:p>
            <a:pPr lvl="1">
              <a:spcBef>
                <a:spcPts val="1800"/>
              </a:spcBef>
              <a:spcAft>
                <a:spcPts val="2400"/>
              </a:spcAft>
            </a:pPr>
            <a:r>
              <a:rPr lang="en-US" sz="2800" dirty="0" smtClean="0"/>
              <a:t>Concession Fee (Australia only): 		       $198</a:t>
            </a:r>
            <a:endParaRPr lang="en-US" sz="2800" dirty="0"/>
          </a:p>
          <a:p>
            <a:r>
              <a:rPr lang="en-US" dirty="0"/>
              <a:t>Tests taken </a:t>
            </a:r>
            <a:r>
              <a:rPr lang="en-GB" dirty="0"/>
              <a:t>overseas /  </a:t>
            </a:r>
            <a:r>
              <a:rPr lang="en-GB" dirty="0" smtClean="0"/>
              <a:t>                                                      outside </a:t>
            </a:r>
            <a:r>
              <a:rPr lang="en-GB" dirty="0"/>
              <a:t>Australia and New Zealand</a:t>
            </a:r>
            <a:r>
              <a:rPr lang="en-US" dirty="0" smtClean="0"/>
              <a:t>:  	       $373</a:t>
            </a:r>
            <a:endParaRPr lang="en-US" dirty="0"/>
          </a:p>
        </p:txBody>
      </p:sp>
    </p:spTree>
    <p:extLst>
      <p:ext uri="{BB962C8B-B14F-4D97-AF65-F5344CB8AC3E}">
        <p14:creationId xmlns:p14="http://schemas.microsoft.com/office/powerpoint/2010/main" val="3757042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C10B3F"/>
      </a:hlink>
      <a:folHlink>
        <a:srgbClr val="C10B3F"/>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514</TotalTime>
  <Words>1338</Words>
  <Application>Microsoft Office PowerPoint</Application>
  <PresentationFormat>On-screen Show (4:3)</PresentationFormat>
  <Paragraphs>199</Paragraphs>
  <Slides>35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ＭＳ Ｐゴシック</vt:lpstr>
      <vt:lpstr>Arial</vt:lpstr>
      <vt:lpstr>Calibri</vt:lpstr>
      <vt:lpstr>Calibri Light</vt:lpstr>
      <vt:lpstr>Times New Roman</vt:lpstr>
      <vt:lpstr>Office Theme</vt:lpstr>
      <vt:lpstr>UCAT ANZ 2019</vt:lpstr>
      <vt:lpstr>This presentation covers…</vt:lpstr>
      <vt:lpstr>What is the UCAT ANZ?</vt:lpstr>
      <vt:lpstr>What is the UCAT ANZ?</vt:lpstr>
      <vt:lpstr>UCAT ANZ Universities</vt:lpstr>
      <vt:lpstr>Eligibility</vt:lpstr>
      <vt:lpstr>Key Dates 2019</vt:lpstr>
      <vt:lpstr>Registration &amp; Booking</vt:lpstr>
      <vt:lpstr>Test Fees</vt:lpstr>
      <vt:lpstr>Concessions</vt:lpstr>
      <vt:lpstr>Access Arrangements</vt:lpstr>
      <vt:lpstr>What is in the Test?</vt:lpstr>
      <vt:lpstr>Test Format </vt:lpstr>
      <vt:lpstr>Verbal Reasoning</vt:lpstr>
      <vt:lpstr>Verbal Reasoning</vt:lpstr>
      <vt:lpstr>Verbal Reasoning</vt:lpstr>
      <vt:lpstr>Decision Making</vt:lpstr>
      <vt:lpstr>Decision Making</vt:lpstr>
      <vt:lpstr>Decision Making</vt:lpstr>
      <vt:lpstr>Quantitative Reasoning</vt:lpstr>
      <vt:lpstr>Quantitative Reasoning</vt:lpstr>
      <vt:lpstr>Quantitative Reasoning</vt:lpstr>
      <vt:lpstr>Abstract Reasoning</vt:lpstr>
      <vt:lpstr>Abstract Reasoning</vt:lpstr>
      <vt:lpstr>Abstract Reasoning</vt:lpstr>
      <vt:lpstr>Situational Judgement</vt:lpstr>
      <vt:lpstr>Situational Judgement</vt:lpstr>
      <vt:lpstr>Situational Judgement</vt:lpstr>
      <vt:lpstr>How should I prepare?</vt:lpstr>
      <vt:lpstr>Practice Tests &amp; Resources</vt:lpstr>
      <vt:lpstr>Commercial Preparation Materials</vt:lpstr>
      <vt:lpstr>Marking</vt:lpstr>
      <vt:lpstr>Results</vt:lpstr>
      <vt:lpstr>Validity of Results</vt:lpstr>
      <vt:lpstr>More Information</vt:lpstr>
    </vt:vector>
  </TitlesOfParts>
  <Company>University of Nottingham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Hamilton-Dick Esther</dc:creator>
  <cp:lastModifiedBy>Julia James</cp:lastModifiedBy>
  <cp:revision>80</cp:revision>
  <dcterms:created xsi:type="dcterms:W3CDTF">2018-01-30T11:42:16Z</dcterms:created>
  <dcterms:modified xsi:type="dcterms:W3CDTF">2019-04-02T06:41:35Z</dcterms:modified>
</cp:coreProperties>
</file>