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4"/>
  </p:sldMasterIdLst>
  <p:notesMasterIdLst>
    <p:notesMasterId r:id="rId34"/>
  </p:notesMasterIdLst>
  <p:sldIdLst>
    <p:sldId id="256" r:id="rId5"/>
    <p:sldId id="286" r:id="rId6"/>
    <p:sldId id="287" r:id="rId7"/>
    <p:sldId id="288" r:id="rId8"/>
    <p:sldId id="289" r:id="rId9"/>
    <p:sldId id="313" r:id="rId10"/>
    <p:sldId id="268" r:id="rId11"/>
    <p:sldId id="291" r:id="rId12"/>
    <p:sldId id="296" r:id="rId13"/>
    <p:sldId id="290" r:id="rId14"/>
    <p:sldId id="312" r:id="rId15"/>
    <p:sldId id="292" r:id="rId16"/>
    <p:sldId id="293" r:id="rId17"/>
    <p:sldId id="294" r:id="rId18"/>
    <p:sldId id="297" r:id="rId19"/>
    <p:sldId id="298" r:id="rId20"/>
    <p:sldId id="299" r:id="rId21"/>
    <p:sldId id="300" r:id="rId22"/>
    <p:sldId id="301" r:id="rId23"/>
    <p:sldId id="302" r:id="rId24"/>
    <p:sldId id="303" r:id="rId25"/>
    <p:sldId id="304" r:id="rId26"/>
    <p:sldId id="307" r:id="rId27"/>
    <p:sldId id="308" r:id="rId28"/>
    <p:sldId id="310" r:id="rId29"/>
    <p:sldId id="257" r:id="rId30"/>
    <p:sldId id="305" r:id="rId31"/>
    <p:sldId id="263" r:id="rId32"/>
    <p:sldId id="278" r:id="rId33"/>
  </p:sldIdLst>
  <p:sldSz cx="9144000" cy="5143500" type="screen16x9"/>
  <p:notesSz cx="6858000" cy="9144000"/>
  <p:embeddedFontLst>
    <p:embeddedFont>
      <p:font typeface="Cabin Condensed SemiBold" panose="020B0604020202020204" charset="0"/>
      <p:regular r:id="rId35"/>
      <p:bold r:id="rId36"/>
    </p:embeddedFont>
    <p:embeddedFont>
      <p:font typeface="Calibri" panose="020F0502020204030204" pitchFamily="34" charset="0"/>
      <p:regular r:id="rId37"/>
      <p:bold r:id="rId38"/>
      <p:italic r:id="rId39"/>
      <p:boldItalic r:id="rId40"/>
    </p:embeddedFont>
    <p:embeddedFont>
      <p:font typeface="News Cycle" panose="020B0604020202020204" charset="2"/>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6FA"/>
    <a:srgbClr val="3E767A"/>
    <a:srgbClr val="C1D2D7"/>
    <a:srgbClr val="96A2A7"/>
    <a:srgbClr val="AB1638"/>
    <a:srgbClr val="FF6600"/>
    <a:srgbClr val="00A4CA"/>
    <a:srgbClr val="38364D"/>
    <a:srgbClr val="5D6F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1432E1-E4B3-4496-A594-E894B396BCED}">
  <a:tblStyle styleId="{B91432E1-E4B3-4496-A594-E894B396BC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114" d="100"/>
          <a:sy n="114" d="100"/>
        </p:scale>
        <p:origin x="56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179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63411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502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910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9501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32059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9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2136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0428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7559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461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198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9699d6a28d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9699d6a28d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5491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1782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2579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920416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430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2171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5901817" y="7423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12" name="Google Shape;12;p2"/>
          <p:cNvSpPr/>
          <p:nvPr/>
        </p:nvSpPr>
        <p:spPr>
          <a:xfrm>
            <a:off x="7664350" y="3063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648" y="306375"/>
            <a:ext cx="2950470" cy="710185"/>
          </a:xfrm>
          <a:prstGeom prst="rect">
            <a:avLst/>
          </a:prstGeom>
        </p:spPr>
      </p:pic>
      <p:pic>
        <p:nvPicPr>
          <p:cNvPr id="8" name="Google Shape;19;p3"/>
          <p:cNvPicPr preferRelativeResize="0"/>
          <p:nvPr userDrawn="1"/>
        </p:nvPicPr>
        <p:blipFill rotWithShape="1">
          <a:blip r:embed="rId3">
            <a:alphaModFix/>
          </a:blip>
          <a:srcRect r="3660"/>
          <a:stretch/>
        </p:blipFill>
        <p:spPr>
          <a:xfrm>
            <a:off x="6164275" y="1132750"/>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pic>
        <p:nvPicPr>
          <p:cNvPr id="83" name="Google Shape;83;p9"/>
          <p:cNvPicPr preferRelativeResize="0"/>
          <p:nvPr/>
        </p:nvPicPr>
        <p:blipFill rotWithShape="1">
          <a:blip r:embed="rId2">
            <a:alphaModFix/>
          </a:blip>
          <a:srcRect r="56137"/>
          <a:stretch/>
        </p:blipFill>
        <p:spPr>
          <a:xfrm flipH="1">
            <a:off x="7487167" y="1008955"/>
            <a:ext cx="1482033"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
        <p:nvSpPr>
          <p:cNvPr id="7" name="Google Shape;76;p9"/>
          <p:cNvSpPr/>
          <p:nvPr userDrawn="1"/>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userDrawn="1"/>
        </p:nvPicPr>
        <p:blipFill>
          <a:blip r:embed="rId4"/>
          <a:stretch>
            <a:fillRect/>
          </a:stretch>
        </p:blipFill>
        <p:spPr>
          <a:xfrm>
            <a:off x="8058715" y="1012042"/>
            <a:ext cx="809625" cy="685800"/>
          </a:xfrm>
          <a:prstGeom prst="rect">
            <a:avLst/>
          </a:prstGeom>
        </p:spPr>
      </p:pic>
    </p:spTree>
    <p:extLst>
      <p:ext uri="{BB962C8B-B14F-4D97-AF65-F5344CB8AC3E}">
        <p14:creationId xmlns:p14="http://schemas.microsoft.com/office/powerpoint/2010/main" val="214728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83" name="Google Shape;83;p9"/>
          <p:cNvPicPr preferRelativeResize="0"/>
          <p:nvPr/>
        </p:nvPicPr>
        <p:blipFill rotWithShape="1">
          <a:blip r:embed="rId2">
            <a:alphaModFix/>
          </a:blip>
          <a:srcRect r="1351"/>
          <a:stretch/>
        </p:blipFill>
        <p:spPr>
          <a:xfrm>
            <a:off x="5810865" y="1069250"/>
            <a:ext cx="3333135" cy="3148789"/>
          </a:xfrm>
          <a:prstGeom prst="rect">
            <a:avLst/>
          </a:prstGeom>
          <a:noFill/>
          <a:ln>
            <a:noFill/>
          </a:ln>
          <a:effectLst>
            <a:outerShdw blurRad="28575" dist="28575" algn="bl" rotWithShape="0">
              <a:schemeClr val="dk1">
                <a:alpha val="10000"/>
              </a:schemeClr>
            </a:outerShdw>
          </a:effectLst>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3142595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11"/>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color">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2"/>
          <p:cNvSpPr/>
          <p:nvPr/>
        </p:nvSpPr>
        <p:spPr>
          <a:xfrm>
            <a:off x="5901817" y="678800"/>
            <a:ext cx="3809100" cy="3809100"/>
          </a:xfrm>
          <a:prstGeom prst="chord">
            <a:avLst>
              <a:gd name="adj1" fmla="val 2700000"/>
              <a:gd name="adj2" fmla="val 1890027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7664350" y="242875"/>
            <a:ext cx="1737000" cy="1737000"/>
          </a:xfrm>
          <a:prstGeom prst="chord">
            <a:avLst>
              <a:gd name="adj1" fmla="val 2700000"/>
              <a:gd name="adj2" fmla="val 18900274"/>
            </a:avLst>
          </a:prstGeom>
          <a:solidFill>
            <a:srgbClr val="00E1FF">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color" preserve="1" userDrawn="1">
  <p:cSld name="1_Blank color">
    <p:bg>
      <p:bgPr>
        <a:solidFill>
          <a:schemeClr val="accent1"/>
        </a:solidFill>
        <a:effectLst/>
      </p:bgPr>
    </p:bg>
    <p:spTree>
      <p:nvGrpSpPr>
        <p:cNvPr id="1" name="Shape 97"/>
        <p:cNvGrpSpPr/>
        <p:nvPr/>
      </p:nvGrpSpPr>
      <p:grpSpPr>
        <a:xfrm>
          <a:off x="0" y="0"/>
          <a:ext cx="0" cy="0"/>
          <a:chOff x="0" y="0"/>
          <a:chExt cx="0" cy="0"/>
        </a:xfrm>
      </p:grpSpPr>
      <p:sp>
        <p:nvSpPr>
          <p:cNvPr id="3" name="Oval 2"/>
          <p:cNvSpPr/>
          <p:nvPr userDrawn="1"/>
        </p:nvSpPr>
        <p:spPr>
          <a:xfrm>
            <a:off x="5901817" y="659128"/>
            <a:ext cx="3852000" cy="38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Google Shape;99;p12"/>
          <p:cNvSpPr/>
          <p:nvPr/>
        </p:nvSpPr>
        <p:spPr>
          <a:xfrm>
            <a:off x="7664350" y="242875"/>
            <a:ext cx="1737000" cy="1737000"/>
          </a:xfrm>
          <a:prstGeom prst="chord">
            <a:avLst>
              <a:gd name="adj1" fmla="val 2700000"/>
              <a:gd name="adj2" fmla="val 18900274"/>
            </a:avLst>
          </a:prstGeom>
          <a:solidFill>
            <a:schemeClr val="tx1">
              <a:lumMod val="40000"/>
              <a:lumOff val="60000"/>
              <a:alpha val="22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Clr>
                <a:schemeClr val="accent1">
                  <a:lumMod val="60000"/>
                  <a:lumOff val="40000"/>
                </a:schemeClr>
              </a:buClr>
              <a:buSzPts val="2400"/>
              <a:buChar char="•"/>
              <a:defRPr>
                <a:solidFill>
                  <a:schemeClr val="bg1"/>
                </a:solidFill>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2775" y="2261936"/>
            <a:ext cx="2743150" cy="660283"/>
          </a:xfrm>
          <a:prstGeom prst="rect">
            <a:avLst/>
          </a:prstGeom>
        </p:spPr>
      </p:pic>
    </p:spTree>
    <p:extLst>
      <p:ext uri="{BB962C8B-B14F-4D97-AF65-F5344CB8AC3E}">
        <p14:creationId xmlns:p14="http://schemas.microsoft.com/office/powerpoint/2010/main" val="54276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300" y="1261681"/>
            <a:ext cx="473695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spTree>
    <p:extLst>
      <p:ext uri="{BB962C8B-B14F-4D97-AF65-F5344CB8AC3E}">
        <p14:creationId xmlns:p14="http://schemas.microsoft.com/office/powerpoint/2010/main" val="233224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reserve="1" userDrawn="1">
  <p:cSld name="1_Quote">
    <p:bg>
      <p:bgPr>
        <a:solidFill>
          <a:schemeClr val="lt2"/>
        </a:solidFill>
        <a:effectLst/>
      </p:bgPr>
    </p:bg>
    <p:spTree>
      <p:nvGrpSpPr>
        <p:cNvPr id="1" name="Shape 21"/>
        <p:cNvGrpSpPr/>
        <p:nvPr/>
      </p:nvGrpSpPr>
      <p:grpSpPr>
        <a:xfrm>
          <a:off x="0" y="0"/>
          <a:ext cx="0" cy="0"/>
          <a:chOff x="0" y="0"/>
          <a:chExt cx="0" cy="0"/>
        </a:xfrm>
      </p:grpSpPr>
      <p:sp>
        <p:nvSpPr>
          <p:cNvPr id="22" name="Google Shape;22;p4"/>
          <p:cNvSpPr/>
          <p:nvPr/>
        </p:nvSpPr>
        <p:spPr>
          <a:xfrm>
            <a:off x="5901817" y="628000"/>
            <a:ext cx="3809100" cy="3809100"/>
          </a:xfrm>
          <a:prstGeom prst="chord">
            <a:avLst>
              <a:gd name="adj1" fmla="val 2700000"/>
              <a:gd name="adj2" fmla="val 1890027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
        <p:nvSpPr>
          <p:cNvPr id="10"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11" name="Google Shape;37;p5"/>
          <p:cNvSpPr txBox="1">
            <a:spLocks noGrp="1"/>
          </p:cNvSpPr>
          <p:nvPr>
            <p:ph type="body" idx="1"/>
          </p:nvPr>
        </p:nvSpPr>
        <p:spPr>
          <a:xfrm>
            <a:off x="855299" y="1261681"/>
            <a:ext cx="5132905"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pic>
        <p:nvPicPr>
          <p:cNvPr id="8" name="Google Shape;28;p4"/>
          <p:cNvPicPr preferRelativeResize="0"/>
          <p:nvPr userDrawn="1"/>
        </p:nvPicPr>
        <p:blipFill rotWithShape="1">
          <a:blip r:embed="rId3">
            <a:alphaModFix/>
          </a:blip>
          <a:srcRect l="1" r="13376"/>
          <a:stretch/>
        </p:blipFill>
        <p:spPr>
          <a:xfrm>
            <a:off x="6113982" y="1018450"/>
            <a:ext cx="3030014"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134536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29"/>
        <p:cNvGrpSpPr/>
        <p:nvPr/>
      </p:nvGrpSpPr>
      <p:grpSpPr>
        <a:xfrm>
          <a:off x="0" y="0"/>
          <a:ext cx="0" cy="0"/>
          <a:chOff x="0" y="0"/>
          <a:chExt cx="0" cy="0"/>
        </a:xfrm>
      </p:grpSpPr>
      <p:grpSp>
        <p:nvGrpSpPr>
          <p:cNvPr id="33" name="Google Shape;33;p5"/>
          <p:cNvGrpSpPr/>
          <p:nvPr/>
        </p:nvGrpSpPr>
        <p:grpSpPr>
          <a:xfrm>
            <a:off x="145809" y="869911"/>
            <a:ext cx="232524" cy="328270"/>
            <a:chOff x="7938657" y="1397104"/>
            <a:chExt cx="323850" cy="457200"/>
          </a:xfrm>
        </p:grpSpPr>
        <p:sp>
          <p:nvSpPr>
            <p:cNvPr id="34" name="Google Shape;34;p5"/>
            <p:cNvSpPr/>
            <p:nvPr/>
          </p:nvSpPr>
          <p:spPr>
            <a:xfrm>
              <a:off x="8081532" y="1397104"/>
              <a:ext cx="57150" cy="57150"/>
            </a:xfrm>
            <a:custGeom>
              <a:avLst/>
              <a:gdLst/>
              <a:ahLst/>
              <a:cxnLst/>
              <a:rect l="l" t="t" r="r" b="b"/>
              <a:pathLst>
                <a:path w="57150" h="57150" extrusionOk="0">
                  <a:moveTo>
                    <a:pt x="57150" y="28575"/>
                  </a:moveTo>
                  <a:cubicBezTo>
                    <a:pt x="57150" y="12764"/>
                    <a:pt x="44387" y="0"/>
                    <a:pt x="28575" y="0"/>
                  </a:cubicBezTo>
                  <a:cubicBezTo>
                    <a:pt x="12764" y="0"/>
                    <a:pt x="0" y="12764"/>
                    <a:pt x="0" y="28575"/>
                  </a:cubicBezTo>
                  <a:lnTo>
                    <a:pt x="0" y="57150"/>
                  </a:lnTo>
                  <a:lnTo>
                    <a:pt x="57150" y="57150"/>
                  </a:lnTo>
                  <a:lnTo>
                    <a:pt x="57150" y="285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5"/>
            <p:cNvSpPr/>
            <p:nvPr/>
          </p:nvSpPr>
          <p:spPr>
            <a:xfrm>
              <a:off x="7938657" y="1463779"/>
              <a:ext cx="323850" cy="390525"/>
            </a:xfrm>
            <a:custGeom>
              <a:avLst/>
              <a:gdLst/>
              <a:ahLst/>
              <a:cxnLst/>
              <a:rect l="l" t="t" r="r" b="b"/>
              <a:pathLst>
                <a:path w="323850" h="390525" extrusionOk="0">
                  <a:moveTo>
                    <a:pt x="142875" y="180975"/>
                  </a:moveTo>
                  <a:lnTo>
                    <a:pt x="200025" y="180975"/>
                  </a:lnTo>
                  <a:lnTo>
                    <a:pt x="200025" y="161925"/>
                  </a:lnTo>
                  <a:lnTo>
                    <a:pt x="247650" y="161925"/>
                  </a:lnTo>
                  <a:cubicBezTo>
                    <a:pt x="289655" y="161925"/>
                    <a:pt x="323850" y="127730"/>
                    <a:pt x="323850" y="85725"/>
                  </a:cubicBezTo>
                  <a:cubicBezTo>
                    <a:pt x="323850" y="43720"/>
                    <a:pt x="289655" y="9525"/>
                    <a:pt x="247650" y="9525"/>
                  </a:cubicBezTo>
                  <a:lnTo>
                    <a:pt x="110871" y="9525"/>
                  </a:lnTo>
                  <a:cubicBezTo>
                    <a:pt x="104108" y="3620"/>
                    <a:pt x="95345" y="0"/>
                    <a:pt x="85725" y="0"/>
                  </a:cubicBezTo>
                  <a:lnTo>
                    <a:pt x="38100" y="0"/>
                  </a:lnTo>
                  <a:cubicBezTo>
                    <a:pt x="27623" y="0"/>
                    <a:pt x="18098" y="4286"/>
                    <a:pt x="11144" y="11144"/>
                  </a:cubicBezTo>
                  <a:cubicBezTo>
                    <a:pt x="4286" y="18097"/>
                    <a:pt x="0" y="27622"/>
                    <a:pt x="0" y="38100"/>
                  </a:cubicBezTo>
                  <a:cubicBezTo>
                    <a:pt x="0" y="59150"/>
                    <a:pt x="17050" y="76200"/>
                    <a:pt x="38100" y="76200"/>
                  </a:cubicBezTo>
                  <a:lnTo>
                    <a:pt x="85725" y="76200"/>
                  </a:lnTo>
                  <a:cubicBezTo>
                    <a:pt x="95345" y="76200"/>
                    <a:pt x="104108" y="72581"/>
                    <a:pt x="110871" y="66675"/>
                  </a:cubicBezTo>
                  <a:lnTo>
                    <a:pt x="247650" y="66675"/>
                  </a:lnTo>
                  <a:cubicBezTo>
                    <a:pt x="258128" y="66675"/>
                    <a:pt x="266700" y="75248"/>
                    <a:pt x="266700" y="85725"/>
                  </a:cubicBezTo>
                  <a:cubicBezTo>
                    <a:pt x="266700" y="96203"/>
                    <a:pt x="258128" y="104775"/>
                    <a:pt x="247650" y="104775"/>
                  </a:cubicBezTo>
                  <a:lnTo>
                    <a:pt x="200025" y="104775"/>
                  </a:lnTo>
                  <a:lnTo>
                    <a:pt x="200025" y="85725"/>
                  </a:lnTo>
                  <a:lnTo>
                    <a:pt x="142875" y="85725"/>
                  </a:lnTo>
                  <a:lnTo>
                    <a:pt x="142875" y="104775"/>
                  </a:lnTo>
                  <a:lnTo>
                    <a:pt x="114300" y="104775"/>
                  </a:lnTo>
                  <a:cubicBezTo>
                    <a:pt x="72295" y="104775"/>
                    <a:pt x="38100" y="138970"/>
                    <a:pt x="38100" y="180975"/>
                  </a:cubicBezTo>
                  <a:cubicBezTo>
                    <a:pt x="38100" y="222980"/>
                    <a:pt x="72295" y="257175"/>
                    <a:pt x="114300" y="257175"/>
                  </a:cubicBezTo>
                  <a:lnTo>
                    <a:pt x="209550" y="257175"/>
                  </a:lnTo>
                  <a:cubicBezTo>
                    <a:pt x="220028" y="257175"/>
                    <a:pt x="228600" y="265748"/>
                    <a:pt x="228600" y="276225"/>
                  </a:cubicBezTo>
                  <a:cubicBezTo>
                    <a:pt x="228600" y="286703"/>
                    <a:pt x="220028" y="295275"/>
                    <a:pt x="209550" y="295275"/>
                  </a:cubicBezTo>
                  <a:lnTo>
                    <a:pt x="200025" y="295275"/>
                  </a:lnTo>
                  <a:lnTo>
                    <a:pt x="200025" y="276225"/>
                  </a:lnTo>
                  <a:lnTo>
                    <a:pt x="142875" y="276225"/>
                  </a:lnTo>
                  <a:lnTo>
                    <a:pt x="142875" y="295275"/>
                  </a:lnTo>
                  <a:lnTo>
                    <a:pt x="123825" y="295275"/>
                  </a:lnTo>
                  <a:cubicBezTo>
                    <a:pt x="108014" y="295275"/>
                    <a:pt x="95250" y="308039"/>
                    <a:pt x="95250" y="323850"/>
                  </a:cubicBezTo>
                  <a:cubicBezTo>
                    <a:pt x="95250" y="339662"/>
                    <a:pt x="108014" y="352425"/>
                    <a:pt x="123825" y="352425"/>
                  </a:cubicBezTo>
                  <a:lnTo>
                    <a:pt x="142875" y="352425"/>
                  </a:lnTo>
                  <a:lnTo>
                    <a:pt x="142875" y="361950"/>
                  </a:lnTo>
                  <a:cubicBezTo>
                    <a:pt x="142875" y="365284"/>
                    <a:pt x="143447" y="368522"/>
                    <a:pt x="144590" y="371475"/>
                  </a:cubicBezTo>
                  <a:cubicBezTo>
                    <a:pt x="145066" y="372904"/>
                    <a:pt x="145637" y="374237"/>
                    <a:pt x="146304" y="375475"/>
                  </a:cubicBezTo>
                  <a:cubicBezTo>
                    <a:pt x="146590" y="376142"/>
                    <a:pt x="146971" y="376809"/>
                    <a:pt x="147447" y="377381"/>
                  </a:cubicBezTo>
                  <a:cubicBezTo>
                    <a:pt x="147733" y="377857"/>
                    <a:pt x="148019" y="378333"/>
                    <a:pt x="148400" y="378809"/>
                  </a:cubicBezTo>
                  <a:cubicBezTo>
                    <a:pt x="151638" y="383286"/>
                    <a:pt x="156115" y="386715"/>
                    <a:pt x="161354" y="388620"/>
                  </a:cubicBezTo>
                  <a:cubicBezTo>
                    <a:pt x="161830" y="388906"/>
                    <a:pt x="162401" y="389096"/>
                    <a:pt x="162973" y="389192"/>
                  </a:cubicBezTo>
                  <a:cubicBezTo>
                    <a:pt x="163640" y="389477"/>
                    <a:pt x="164306" y="389668"/>
                    <a:pt x="164973" y="389763"/>
                  </a:cubicBezTo>
                  <a:cubicBezTo>
                    <a:pt x="165449" y="389954"/>
                    <a:pt x="166021" y="389954"/>
                    <a:pt x="166592" y="390049"/>
                  </a:cubicBezTo>
                  <a:cubicBezTo>
                    <a:pt x="168212" y="390430"/>
                    <a:pt x="169831" y="390525"/>
                    <a:pt x="171450" y="390525"/>
                  </a:cubicBezTo>
                  <a:cubicBezTo>
                    <a:pt x="173069" y="390525"/>
                    <a:pt x="174689" y="390430"/>
                    <a:pt x="176308" y="390049"/>
                  </a:cubicBezTo>
                  <a:cubicBezTo>
                    <a:pt x="176879" y="389954"/>
                    <a:pt x="177451" y="389954"/>
                    <a:pt x="177927" y="389763"/>
                  </a:cubicBezTo>
                  <a:cubicBezTo>
                    <a:pt x="184690" y="388239"/>
                    <a:pt x="190595" y="384239"/>
                    <a:pt x="194501" y="378809"/>
                  </a:cubicBezTo>
                  <a:cubicBezTo>
                    <a:pt x="194881" y="378333"/>
                    <a:pt x="195167" y="377857"/>
                    <a:pt x="195453" y="377381"/>
                  </a:cubicBezTo>
                  <a:cubicBezTo>
                    <a:pt x="195929" y="376809"/>
                    <a:pt x="196310" y="376142"/>
                    <a:pt x="196596" y="375475"/>
                  </a:cubicBezTo>
                  <a:cubicBezTo>
                    <a:pt x="197263" y="374237"/>
                    <a:pt x="197834" y="372904"/>
                    <a:pt x="198311" y="371475"/>
                  </a:cubicBezTo>
                  <a:cubicBezTo>
                    <a:pt x="199454" y="368522"/>
                    <a:pt x="200025" y="365284"/>
                    <a:pt x="200025" y="361950"/>
                  </a:cubicBezTo>
                  <a:lnTo>
                    <a:pt x="200025" y="352425"/>
                  </a:lnTo>
                  <a:lnTo>
                    <a:pt x="209550" y="352425"/>
                  </a:lnTo>
                  <a:cubicBezTo>
                    <a:pt x="251555" y="352425"/>
                    <a:pt x="285750" y="318230"/>
                    <a:pt x="285750" y="276225"/>
                  </a:cubicBezTo>
                  <a:cubicBezTo>
                    <a:pt x="285750" y="234220"/>
                    <a:pt x="251555" y="200025"/>
                    <a:pt x="209550" y="200025"/>
                  </a:cubicBezTo>
                  <a:lnTo>
                    <a:pt x="114300" y="200025"/>
                  </a:lnTo>
                  <a:cubicBezTo>
                    <a:pt x="103823" y="200025"/>
                    <a:pt x="95250" y="191453"/>
                    <a:pt x="95250" y="180975"/>
                  </a:cubicBezTo>
                  <a:cubicBezTo>
                    <a:pt x="95250" y="170498"/>
                    <a:pt x="103823" y="161925"/>
                    <a:pt x="114300" y="161925"/>
                  </a:cubicBezTo>
                  <a:lnTo>
                    <a:pt x="142875" y="161925"/>
                  </a:lnTo>
                  <a:lnTo>
                    <a:pt x="142875" y="180975"/>
                  </a:lnTo>
                  <a:close/>
                  <a:moveTo>
                    <a:pt x="38100" y="38100"/>
                  </a:moveTo>
                  <a:cubicBezTo>
                    <a:pt x="32861" y="38100"/>
                    <a:pt x="28575" y="33814"/>
                    <a:pt x="28575" y="28575"/>
                  </a:cubicBezTo>
                  <a:cubicBezTo>
                    <a:pt x="28575" y="23336"/>
                    <a:pt x="32861" y="19050"/>
                    <a:pt x="38100" y="19050"/>
                  </a:cubicBezTo>
                  <a:cubicBezTo>
                    <a:pt x="43339" y="19050"/>
                    <a:pt x="47625" y="23336"/>
                    <a:pt x="47625" y="28575"/>
                  </a:cubicBezTo>
                  <a:cubicBezTo>
                    <a:pt x="47625" y="33814"/>
                    <a:pt x="43339" y="38100"/>
                    <a:pt x="38100" y="381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 name="Google Shape;36;p5"/>
          <p:cNvSpPr txBox="1">
            <a:spLocks noGrp="1"/>
          </p:cNvSpPr>
          <p:nvPr>
            <p:ph type="title"/>
          </p:nvPr>
        </p:nvSpPr>
        <p:spPr>
          <a:xfrm>
            <a:off x="855300" y="4227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dirty="0"/>
          </a:p>
        </p:txBody>
      </p:sp>
      <p:sp>
        <p:nvSpPr>
          <p:cNvPr id="37" name="Google Shape;37;p5"/>
          <p:cNvSpPr txBox="1">
            <a:spLocks noGrp="1"/>
          </p:cNvSpPr>
          <p:nvPr>
            <p:ph type="body" idx="1"/>
          </p:nvPr>
        </p:nvSpPr>
        <p:spPr>
          <a:xfrm>
            <a:off x="855300" y="1261681"/>
            <a:ext cx="4197300" cy="3033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dirty="0"/>
          </a:p>
        </p:txBody>
      </p:sp>
      <p:grpSp>
        <p:nvGrpSpPr>
          <p:cNvPr id="2" name="Group 1"/>
          <p:cNvGrpSpPr/>
          <p:nvPr userDrawn="1"/>
        </p:nvGrpSpPr>
        <p:grpSpPr>
          <a:xfrm>
            <a:off x="5091259" y="192075"/>
            <a:ext cx="4619658" cy="4344901"/>
            <a:chOff x="5091259" y="192075"/>
            <a:chExt cx="4619658" cy="4344901"/>
          </a:xfrm>
        </p:grpSpPr>
        <p:sp>
          <p:nvSpPr>
            <p:cNvPr id="30" name="Google Shape;30;p5"/>
            <p:cNvSpPr/>
            <p:nvPr/>
          </p:nvSpPr>
          <p:spPr>
            <a:xfrm>
              <a:off x="5901817" y="6280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a:off x="7664350" y="1920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39;p5"/>
            <p:cNvPicPr preferRelativeResize="0"/>
            <p:nvPr/>
          </p:nvPicPr>
          <p:blipFill rotWithShape="1">
            <a:blip r:embed="rId2">
              <a:alphaModFix/>
            </a:blip>
            <a:srcRect r="2931"/>
            <a:stretch/>
          </p:blipFill>
          <p:spPr>
            <a:xfrm>
              <a:off x="5091259" y="1031125"/>
              <a:ext cx="4052474" cy="3505851"/>
            </a:xfrm>
            <a:prstGeom prst="rect">
              <a:avLst/>
            </a:prstGeom>
            <a:noFill/>
            <a:ln>
              <a:noFill/>
            </a:ln>
            <a:effectLst>
              <a:outerShdw blurRad="28575" dist="28575" algn="bl" rotWithShape="0">
                <a:schemeClr val="dk1">
                  <a:alpha val="10000"/>
                </a:schemeClr>
              </a:outerShdw>
            </a:effectLst>
          </p:spPr>
        </p:pic>
      </p:gr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spTree>
    <p:extLst>
      <p:ext uri="{BB962C8B-B14F-4D97-AF65-F5344CB8AC3E}">
        <p14:creationId xmlns:p14="http://schemas.microsoft.com/office/powerpoint/2010/main" val="263402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reserve="1">
  <p:cSld name="1_Title + 2 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7"/>
          <p:cNvSpPr/>
          <p:nvPr/>
        </p:nvSpPr>
        <p:spPr>
          <a:xfrm rot="10800000">
            <a:off x="-126749" y="151201"/>
            <a:ext cx="749400" cy="749400"/>
          </a:xfrm>
          <a:prstGeom prst="chord">
            <a:avLst>
              <a:gd name="adj1" fmla="val 2700000"/>
              <a:gd name="adj2" fmla="val 18900274"/>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66969" y="276014"/>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31683" r="1587"/>
          <a:stretch/>
        </p:blipFill>
        <p:spPr>
          <a:xfrm>
            <a:off x="6809874" y="1056550"/>
            <a:ext cx="2334126"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extLst>
      <p:ext uri="{BB962C8B-B14F-4D97-AF65-F5344CB8AC3E}">
        <p14:creationId xmlns:p14="http://schemas.microsoft.com/office/powerpoint/2010/main" val="200999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7"/>
          <p:cNvSpPr/>
          <p:nvPr/>
        </p:nvSpPr>
        <p:spPr>
          <a:xfrm>
            <a:off x="5901817" y="6661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a:off x="7664350" y="2301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txBox="1">
            <a:spLocks noGrp="1"/>
          </p:cNvSpPr>
          <p:nvPr>
            <p:ph type="title"/>
          </p:nvPr>
        </p:nvSpPr>
        <p:spPr>
          <a:xfrm>
            <a:off x="855275" y="447576"/>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7" name="Google Shape;57;p7"/>
          <p:cNvSpPr txBox="1">
            <a:spLocks noGrp="1"/>
          </p:cNvSpPr>
          <p:nvPr>
            <p:ph type="body" idx="1"/>
          </p:nvPr>
        </p:nvSpPr>
        <p:spPr>
          <a:xfrm>
            <a:off x="855275"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7"/>
          <p:cNvSpPr txBox="1">
            <a:spLocks noGrp="1"/>
          </p:cNvSpPr>
          <p:nvPr>
            <p:ph type="body" idx="2"/>
          </p:nvPr>
        </p:nvSpPr>
        <p:spPr>
          <a:xfrm>
            <a:off x="3421480" y="1353950"/>
            <a:ext cx="2250600" cy="3284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59" name="Google Shape;59;p7"/>
          <p:cNvSpPr txBox="1">
            <a:spLocks noGrp="1"/>
          </p:cNvSpPr>
          <p:nvPr>
            <p:ph type="sldNum" idx="12"/>
          </p:nvPr>
        </p:nvSpPr>
        <p:spPr>
          <a:xfrm>
            <a:off x="8603825" y="4730500"/>
            <a:ext cx="349200" cy="279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7"/>
          <p:cNvPicPr preferRelativeResize="0"/>
          <p:nvPr/>
        </p:nvPicPr>
        <p:blipFill rotWithShape="1">
          <a:blip r:embed="rId2">
            <a:alphaModFix/>
          </a:blip>
          <a:srcRect l="1587" r="13133"/>
          <a:stretch/>
        </p:blipFill>
        <p:spPr>
          <a:xfrm>
            <a:off x="6172854" y="969353"/>
            <a:ext cx="2982991" cy="3505847"/>
          </a:xfrm>
          <a:prstGeom prst="rect">
            <a:avLst/>
          </a:prstGeom>
          <a:noFill/>
          <a:ln>
            <a:noFill/>
          </a:ln>
          <a:effectLst>
            <a:outerShdw blurRad="28575" dist="28575" algn="bl" rotWithShape="0">
              <a:schemeClr val="dk1">
                <a:alpha val="10000"/>
              </a:schemeClr>
            </a:outerShdw>
          </a:effec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5025" y="4671491"/>
            <a:ext cx="1408000" cy="33890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r="3660"/>
          <a:stretch/>
        </p:blipFill>
        <p:spPr>
          <a:xfrm>
            <a:off x="6164275" y="1043542"/>
            <a:ext cx="2979725" cy="3505851"/>
          </a:xfrm>
          <a:prstGeom prst="rect">
            <a:avLst/>
          </a:prstGeom>
          <a:noFill/>
          <a:ln>
            <a:noFill/>
          </a:ln>
          <a:effectLst>
            <a:outerShdw blurRad="28575" dist="28575" algn="bl" rotWithShape="0">
              <a:schemeClr val="dk1">
                <a:alpha val="10000"/>
              </a:scheme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reserve="1">
  <p:cSld name="1_Title only">
    <p:spTree>
      <p:nvGrpSpPr>
        <p:cNvPr id="1" name="Shape 74"/>
        <p:cNvGrpSpPr/>
        <p:nvPr/>
      </p:nvGrpSpPr>
      <p:grpSpPr>
        <a:xfrm>
          <a:off x="0" y="0"/>
          <a:ext cx="0" cy="0"/>
          <a:chOff x="0" y="0"/>
          <a:chExt cx="0" cy="0"/>
        </a:xfrm>
      </p:grpSpPr>
      <p:sp>
        <p:nvSpPr>
          <p:cNvPr id="75" name="Google Shape;75;p9"/>
          <p:cNvSpPr/>
          <p:nvPr/>
        </p:nvSpPr>
        <p:spPr>
          <a:xfrm>
            <a:off x="5901817" y="678800"/>
            <a:ext cx="3809100" cy="38091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7664350" y="242875"/>
            <a:ext cx="1737000" cy="1737000"/>
          </a:xfrm>
          <a:prstGeom prst="chord">
            <a:avLst>
              <a:gd name="adj1" fmla="val 2700000"/>
              <a:gd name="adj2" fmla="val 18900274"/>
            </a:avLst>
          </a:prstGeom>
          <a:solidFill>
            <a:srgbClr val="00A4CA">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895209" y="361975"/>
            <a:ext cx="6602100" cy="7494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1200" y="4654237"/>
            <a:ext cx="1408000" cy="338909"/>
          </a:xfrm>
          <a:prstGeom prst="rect">
            <a:avLst/>
          </a:prstGeom>
        </p:spPr>
      </p:pic>
      <p:pic>
        <p:nvPicPr>
          <p:cNvPr id="12" name="Google Shape;73;p8"/>
          <p:cNvPicPr preferRelativeResize="0"/>
          <p:nvPr userDrawn="1"/>
        </p:nvPicPr>
        <p:blipFill rotWithShape="1">
          <a:blip r:embed="rId3">
            <a:alphaModFix/>
          </a:blip>
          <a:srcRect l="-1" r="43767"/>
          <a:stretch/>
        </p:blipFill>
        <p:spPr>
          <a:xfrm>
            <a:off x="7404741" y="736675"/>
            <a:ext cx="1739259" cy="3505851"/>
          </a:xfrm>
          <a:prstGeom prst="rect">
            <a:avLst/>
          </a:prstGeom>
          <a:noFill/>
          <a:ln>
            <a:noFill/>
          </a:ln>
          <a:effectLst>
            <a:outerShdw blurRad="28575" dist="28575" algn="bl" rotWithShape="0">
              <a:schemeClr val="dk1">
                <a:alpha val="10000"/>
              </a:schemeClr>
            </a:outerShdw>
          </a:effectLst>
        </p:spPr>
      </p:pic>
    </p:spTree>
    <p:extLst>
      <p:ext uri="{BB962C8B-B14F-4D97-AF65-F5344CB8AC3E}">
        <p14:creationId xmlns:p14="http://schemas.microsoft.com/office/powerpoint/2010/main" val="2355043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659450"/>
            <a:ext cx="6602100" cy="749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1pPr>
            <a:lvl2pPr lvl="1"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2pPr>
            <a:lvl3pPr lvl="2"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3pPr>
            <a:lvl4pPr lvl="3"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4pPr>
            <a:lvl5pPr lvl="4"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5pPr>
            <a:lvl6pPr lvl="5"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6pPr>
            <a:lvl7pPr lvl="6"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7pPr>
            <a:lvl8pPr lvl="7"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8pPr>
            <a:lvl9pPr lvl="8" rtl="0">
              <a:lnSpc>
                <a:spcPct val="90000"/>
              </a:lnSpc>
              <a:spcBef>
                <a:spcPts val="0"/>
              </a:spcBef>
              <a:spcAft>
                <a:spcPts val="0"/>
              </a:spcAft>
              <a:buClr>
                <a:schemeClr val="accent2"/>
              </a:buClr>
              <a:buSzPts val="3200"/>
              <a:buFont typeface="Cabin Condensed SemiBold"/>
              <a:buNone/>
              <a:defRPr sz="3200">
                <a:solidFill>
                  <a:schemeClr val="accent2"/>
                </a:solidFill>
                <a:latin typeface="Cabin Condensed SemiBold"/>
                <a:ea typeface="Cabin Condensed SemiBold"/>
                <a:cs typeface="Cabin Condensed SemiBold"/>
                <a:sym typeface="Cabin Condensed SemiBold"/>
              </a:defRPr>
            </a:lvl9pPr>
          </a:lstStyle>
          <a:p>
            <a:endParaRPr/>
          </a:p>
        </p:txBody>
      </p:sp>
      <p:sp>
        <p:nvSpPr>
          <p:cNvPr id="7" name="Google Shape;7;p1"/>
          <p:cNvSpPr txBox="1">
            <a:spLocks noGrp="1"/>
          </p:cNvSpPr>
          <p:nvPr>
            <p:ph type="body" idx="1"/>
          </p:nvPr>
        </p:nvSpPr>
        <p:spPr>
          <a:xfrm>
            <a:off x="855300" y="1353948"/>
            <a:ext cx="4844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News Cycle"/>
              <a:buChar char="•"/>
              <a:defRPr sz="2400">
                <a:solidFill>
                  <a:schemeClr val="dk1"/>
                </a:solidFill>
                <a:latin typeface="News Cycle"/>
                <a:ea typeface="News Cycle"/>
                <a:cs typeface="News Cycle"/>
                <a:sym typeface="News Cycle"/>
              </a:defRPr>
            </a:lvl1pPr>
            <a:lvl2pPr marL="914400" lvl="1" indent="-381000" rtl="0">
              <a:lnSpc>
                <a:spcPct val="115000"/>
              </a:lnSpc>
              <a:spcBef>
                <a:spcPts val="0"/>
              </a:spcBef>
              <a:spcAft>
                <a:spcPts val="0"/>
              </a:spcAft>
              <a:buClr>
                <a:schemeClr val="dk2"/>
              </a:buClr>
              <a:buSzPts val="2400"/>
              <a:buFont typeface="News Cycle"/>
              <a:buChar char="•"/>
              <a:defRPr sz="2400">
                <a:solidFill>
                  <a:schemeClr val="dk1"/>
                </a:solidFill>
                <a:latin typeface="News Cycle"/>
                <a:ea typeface="News Cycle"/>
                <a:cs typeface="News Cycle"/>
                <a:sym typeface="News Cycle"/>
              </a:defRPr>
            </a:lvl2pPr>
            <a:lvl3pPr marL="1371600" lvl="2"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3pPr>
            <a:lvl4pPr marL="1828800" lvl="3" indent="-381000" rtl="0">
              <a:lnSpc>
                <a:spcPct val="115000"/>
              </a:lnSpc>
              <a:spcBef>
                <a:spcPts val="0"/>
              </a:spcBef>
              <a:spcAft>
                <a:spcPts val="0"/>
              </a:spcAft>
              <a:buClr>
                <a:schemeClr val="lt2"/>
              </a:buClr>
              <a:buSzPts val="2400"/>
              <a:buFont typeface="News Cycle"/>
              <a:buChar char="•"/>
              <a:defRPr sz="2400">
                <a:solidFill>
                  <a:schemeClr val="dk1"/>
                </a:solidFill>
                <a:latin typeface="News Cycle"/>
                <a:ea typeface="News Cycle"/>
                <a:cs typeface="News Cycle"/>
                <a:sym typeface="News Cycle"/>
              </a:defRPr>
            </a:lvl4pPr>
            <a:lvl5pPr marL="2286000" lvl="4"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5pPr>
            <a:lvl6pPr marL="2743200" lvl="5"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6pPr>
            <a:lvl7pPr marL="3200400" lvl="6"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7pPr>
            <a:lvl8pPr marL="3657600" lvl="7"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8pPr>
            <a:lvl9pPr marL="4114800" lvl="8" indent="-381000" rtl="0">
              <a:lnSpc>
                <a:spcPct val="115000"/>
              </a:lnSpc>
              <a:spcBef>
                <a:spcPts val="0"/>
              </a:spcBef>
              <a:spcAft>
                <a:spcPts val="0"/>
              </a:spcAft>
              <a:buClr>
                <a:schemeClr val="dk1"/>
              </a:buClr>
              <a:buSzPts val="2400"/>
              <a:buFont typeface="News Cycle"/>
              <a:buChar char="■"/>
              <a:defRPr sz="2400">
                <a:solidFill>
                  <a:schemeClr val="dk1"/>
                </a:solidFill>
                <a:latin typeface="News Cycle"/>
                <a:ea typeface="News Cycle"/>
                <a:cs typeface="News Cycle"/>
                <a:sym typeface="News Cycle"/>
              </a:defRPr>
            </a:lvl9pPr>
          </a:lstStyle>
          <a:p>
            <a:endParaRPr/>
          </a:p>
        </p:txBody>
      </p:sp>
      <p:sp>
        <p:nvSpPr>
          <p:cNvPr id="8" name="Google Shape;8;p1"/>
          <p:cNvSpPr txBox="1">
            <a:spLocks noGrp="1"/>
          </p:cNvSpPr>
          <p:nvPr>
            <p:ph type="sldNum" idx="12"/>
          </p:nvPr>
        </p:nvSpPr>
        <p:spPr>
          <a:xfrm>
            <a:off x="8603825" y="4730500"/>
            <a:ext cx="349200" cy="2799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News Cycle"/>
                <a:ea typeface="News Cycle"/>
                <a:cs typeface="News Cycle"/>
                <a:sym typeface="News Cycle"/>
              </a:defRPr>
            </a:lvl1pPr>
            <a:lvl2pPr lvl="1" algn="r" rtl="0">
              <a:buNone/>
              <a:defRPr sz="1300">
                <a:solidFill>
                  <a:schemeClr val="dk2"/>
                </a:solidFill>
                <a:latin typeface="News Cycle"/>
                <a:ea typeface="News Cycle"/>
                <a:cs typeface="News Cycle"/>
                <a:sym typeface="News Cycle"/>
              </a:defRPr>
            </a:lvl2pPr>
            <a:lvl3pPr lvl="2" algn="r" rtl="0">
              <a:buNone/>
              <a:defRPr sz="1300">
                <a:solidFill>
                  <a:schemeClr val="dk2"/>
                </a:solidFill>
                <a:latin typeface="News Cycle"/>
                <a:ea typeface="News Cycle"/>
                <a:cs typeface="News Cycle"/>
                <a:sym typeface="News Cycle"/>
              </a:defRPr>
            </a:lvl3pPr>
            <a:lvl4pPr lvl="3" algn="r" rtl="0">
              <a:buNone/>
              <a:defRPr sz="1300">
                <a:solidFill>
                  <a:schemeClr val="dk2"/>
                </a:solidFill>
                <a:latin typeface="News Cycle"/>
                <a:ea typeface="News Cycle"/>
                <a:cs typeface="News Cycle"/>
                <a:sym typeface="News Cycle"/>
              </a:defRPr>
            </a:lvl4pPr>
            <a:lvl5pPr lvl="4" algn="r" rtl="0">
              <a:buNone/>
              <a:defRPr sz="1300">
                <a:solidFill>
                  <a:schemeClr val="dk2"/>
                </a:solidFill>
                <a:latin typeface="News Cycle"/>
                <a:ea typeface="News Cycle"/>
                <a:cs typeface="News Cycle"/>
                <a:sym typeface="News Cycle"/>
              </a:defRPr>
            </a:lvl5pPr>
            <a:lvl6pPr lvl="5" algn="r" rtl="0">
              <a:buNone/>
              <a:defRPr sz="1300">
                <a:solidFill>
                  <a:schemeClr val="dk2"/>
                </a:solidFill>
                <a:latin typeface="News Cycle"/>
                <a:ea typeface="News Cycle"/>
                <a:cs typeface="News Cycle"/>
                <a:sym typeface="News Cycle"/>
              </a:defRPr>
            </a:lvl6pPr>
            <a:lvl7pPr lvl="6" algn="r" rtl="0">
              <a:buNone/>
              <a:defRPr sz="1300">
                <a:solidFill>
                  <a:schemeClr val="dk2"/>
                </a:solidFill>
                <a:latin typeface="News Cycle"/>
                <a:ea typeface="News Cycle"/>
                <a:cs typeface="News Cycle"/>
                <a:sym typeface="News Cycle"/>
              </a:defRPr>
            </a:lvl7pPr>
            <a:lvl8pPr lvl="7" algn="r" rtl="0">
              <a:buNone/>
              <a:defRPr sz="1300">
                <a:solidFill>
                  <a:schemeClr val="dk2"/>
                </a:solidFill>
                <a:latin typeface="News Cycle"/>
                <a:ea typeface="News Cycle"/>
                <a:cs typeface="News Cycle"/>
                <a:sym typeface="News Cycle"/>
              </a:defRPr>
            </a:lvl8pPr>
            <a:lvl9pPr lvl="8" algn="r" rtl="0">
              <a:buNone/>
              <a:defRPr sz="1300">
                <a:solidFill>
                  <a:schemeClr val="dk2"/>
                </a:solidFill>
                <a:latin typeface="News Cycle"/>
                <a:ea typeface="News Cycle"/>
                <a:cs typeface="News Cycle"/>
                <a:sym typeface="News Cycl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4" r:id="rId2"/>
    <p:sldLayoutId id="2147483667" r:id="rId3"/>
    <p:sldLayoutId id="2147483651" r:id="rId4"/>
    <p:sldLayoutId id="2147483665" r:id="rId5"/>
    <p:sldLayoutId id="2147483661" r:id="rId6"/>
    <p:sldLayoutId id="2147483653" r:id="rId7"/>
    <p:sldLayoutId id="2147483655" r:id="rId8"/>
    <p:sldLayoutId id="2147483666" r:id="rId9"/>
    <p:sldLayoutId id="2147483662" r:id="rId10"/>
    <p:sldLayoutId id="2147483663" r:id="rId11"/>
    <p:sldLayoutId id="2147483657" r:id="rId12"/>
    <p:sldLayoutId id="2147483658" r:id="rId13"/>
    <p:sldLayoutId id="2147483668" r:id="rId1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ucat.edu.au/about-ucat/universit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855300" y="1991825"/>
            <a:ext cx="46458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a:t>
            </a:r>
            <a:r>
              <a:rPr lang="en-AU" dirty="0"/>
              <a:t>ANZ </a:t>
            </a:r>
            <a:r>
              <a:rPr lang="en" dirty="0"/>
              <a:t>2024</a:t>
            </a:r>
            <a:endParaRPr dirty="0"/>
          </a:p>
        </p:txBody>
      </p:sp>
      <p:sp>
        <p:nvSpPr>
          <p:cNvPr id="4" name="Google Shape;134;p17"/>
          <p:cNvSpPr txBox="1">
            <a:spLocks/>
          </p:cNvSpPr>
          <p:nvPr/>
        </p:nvSpPr>
        <p:spPr>
          <a:xfrm>
            <a:off x="855300" y="2976425"/>
            <a:ext cx="47754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chemeClr val="bg1">
                    <a:lumMod val="85000"/>
                  </a:schemeClr>
                </a:solidFill>
                <a:latin typeface="News Cycle" panose="020B0604020202020204" charset="2"/>
              </a:rPr>
              <a:t>University Clinical Aptitude Test</a:t>
            </a:r>
          </a:p>
          <a:p>
            <a:endParaRPr lang="en-GB" sz="2200" dirty="0">
              <a:solidFill>
                <a:schemeClr val="bg1">
                  <a:lumMod val="85000"/>
                </a:schemeClr>
              </a:solidFill>
              <a:latin typeface="News Cycle" panose="020B0604020202020204" charset="2"/>
            </a:endParaRPr>
          </a:p>
        </p:txBody>
      </p:sp>
      <p:sp>
        <p:nvSpPr>
          <p:cNvPr id="6" name="Google Shape;134;p17"/>
          <p:cNvSpPr txBox="1">
            <a:spLocks/>
          </p:cNvSpPr>
          <p:nvPr/>
        </p:nvSpPr>
        <p:spPr>
          <a:xfrm>
            <a:off x="855300" y="3326825"/>
            <a:ext cx="2307000" cy="350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dirty="0">
                <a:solidFill>
                  <a:srgbClr val="38364D"/>
                </a:solidFill>
                <a:latin typeface="News Cycle" panose="020B0604020202020204" charset="2"/>
              </a:rPr>
              <a:t>ucat.edu.au</a:t>
            </a:r>
          </a:p>
          <a:p>
            <a:endParaRPr lang="en-GB" sz="2200" dirty="0">
              <a:solidFill>
                <a:schemeClr val="bg1">
                  <a:lumMod val="85000"/>
                </a:schemeClr>
              </a:solidFill>
              <a:latin typeface="News Cycle" panose="020B0604020202020204" charset="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 name="Title 1"/>
          <p:cNvSpPr>
            <a:spLocks noGrp="1"/>
          </p:cNvSpPr>
          <p:nvPr>
            <p:ph type="title" idx="4294967295"/>
          </p:nvPr>
        </p:nvSpPr>
        <p:spPr>
          <a:xfrm>
            <a:off x="588335" y="361950"/>
            <a:ext cx="6014078" cy="749300"/>
          </a:xfrm>
        </p:spPr>
        <p:txBody>
          <a:bodyPr/>
          <a:lstStyle/>
          <a:p>
            <a:r>
              <a:rPr lang="en-GB" dirty="0"/>
              <a:t>Access Arrangements</a:t>
            </a:r>
          </a:p>
        </p:txBody>
      </p:sp>
      <p:sp>
        <p:nvSpPr>
          <p:cNvPr id="8" name="Google Shape;147;p19"/>
          <p:cNvSpPr txBox="1">
            <a:spLocks/>
          </p:cNvSpPr>
          <p:nvPr/>
        </p:nvSpPr>
        <p:spPr>
          <a:xfrm>
            <a:off x="833602" y="1111250"/>
            <a:ext cx="6919404" cy="38261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US" sz="1500" dirty="0">
                <a:solidFill>
                  <a:srgbClr val="38364D"/>
                </a:solidFill>
                <a:latin typeface="News Cycle"/>
                <a:sym typeface="News Cycle"/>
              </a:rPr>
              <a:t>Candidates with special educational needs, disabilities or medical conditions who are entitled to extra time or other accommodations for school/college/university exams may be entitled to access arrangements when sitting the UCAT ANZ.</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Likely to relate to dyslexia, specific learning difficulties etc. but may apply to a range of other medical conditions  </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The Access Arrangements page of our website details the different accommodations available and the online application form</a:t>
            </a:r>
          </a:p>
          <a:p>
            <a:pPr marL="45720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Applications for access arrangements (with supporting evidence) should be submitted by </a:t>
            </a:r>
            <a:r>
              <a:rPr lang="en-GB" sz="1500" b="1" dirty="0">
                <a:solidFill>
                  <a:srgbClr val="38364D"/>
                </a:solidFill>
                <a:latin typeface="News Cycle"/>
                <a:sym typeface="News Cycle"/>
              </a:rPr>
              <a:t>17 May 2024</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Late applications submitted after 17 May are charged the late fee.</a:t>
            </a:r>
          </a:p>
          <a:p>
            <a:pPr marL="457200" lvl="0" indent="-381000">
              <a:lnSpc>
                <a:spcPct val="115000"/>
              </a:lnSpc>
              <a:spcBef>
                <a:spcPts val="600"/>
              </a:spcBef>
              <a:buClr>
                <a:srgbClr val="00A4CA"/>
              </a:buClr>
              <a:buSzPts val="2400"/>
              <a:buFont typeface="News Cycle"/>
              <a:buChar char="•"/>
            </a:pPr>
            <a:r>
              <a:rPr lang="en-GB" sz="1500" dirty="0">
                <a:solidFill>
                  <a:srgbClr val="38364D"/>
                </a:solidFill>
                <a:latin typeface="News Cycle"/>
                <a:sym typeface="News Cycle"/>
              </a:rPr>
              <a:t>Late applications are accepted until 31 May. </a:t>
            </a:r>
          </a:p>
        </p:txBody>
      </p:sp>
    </p:spTree>
    <p:extLst>
      <p:ext uri="{BB962C8B-B14F-4D97-AF65-F5344CB8AC3E}">
        <p14:creationId xmlns:p14="http://schemas.microsoft.com/office/powerpoint/2010/main" val="3140269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07892-82F6-4C3E-8DF7-6B9A92E493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ADED6586-7723-4F19-A0BF-5385F56BBEA2}"/>
              </a:ext>
            </a:extLst>
          </p:cNvPr>
          <p:cNvSpPr>
            <a:spLocks noGrp="1"/>
          </p:cNvSpPr>
          <p:nvPr>
            <p:ph type="title"/>
          </p:nvPr>
        </p:nvSpPr>
        <p:spPr/>
        <p:txBody>
          <a:bodyPr/>
          <a:lstStyle/>
          <a:p>
            <a:r>
              <a:rPr lang="en-AU" dirty="0"/>
              <a:t>Concession Fee</a:t>
            </a:r>
          </a:p>
        </p:txBody>
      </p:sp>
      <p:sp>
        <p:nvSpPr>
          <p:cNvPr id="4" name="Text Placeholder 3">
            <a:extLst>
              <a:ext uri="{FF2B5EF4-FFF2-40B4-BE49-F238E27FC236}">
                <a16:creationId xmlns:a16="http://schemas.microsoft.com/office/drawing/2014/main" id="{7510F58A-C304-4E1A-B170-ED36C6F8520C}"/>
              </a:ext>
            </a:extLst>
          </p:cNvPr>
          <p:cNvSpPr>
            <a:spLocks noGrp="1"/>
          </p:cNvSpPr>
          <p:nvPr>
            <p:ph type="body" idx="1"/>
          </p:nvPr>
        </p:nvSpPr>
        <p:spPr>
          <a:xfrm>
            <a:off x="855299" y="1261681"/>
            <a:ext cx="6750523" cy="3542794"/>
          </a:xfrm>
        </p:spPr>
        <p:txBody>
          <a:bodyPr>
            <a:normAutofit/>
          </a:bodyPr>
          <a:lstStyle/>
          <a:p>
            <a:r>
              <a:rPr lang="en-US" sz="1800" dirty="0"/>
              <a:t>Candidates who are named on a </a:t>
            </a:r>
            <a:r>
              <a:rPr lang="en-US" sz="1800" b="1" dirty="0">
                <a:solidFill>
                  <a:srgbClr val="FF0000"/>
                </a:solidFill>
              </a:rPr>
              <a:t>current Australian</a:t>
            </a:r>
            <a:r>
              <a:rPr lang="en-US" sz="1800" dirty="0">
                <a:solidFill>
                  <a:srgbClr val="FF0000"/>
                </a:solidFill>
              </a:rPr>
              <a:t> Health Care Card (HCC) or Pensioner Concession Card (PCC) </a:t>
            </a:r>
            <a:r>
              <a:rPr lang="en-US" sz="1800" dirty="0"/>
              <a:t>are eligible for a reduced test fee </a:t>
            </a:r>
          </a:p>
          <a:p>
            <a:r>
              <a:rPr lang="en-US" sz="1800" dirty="0"/>
              <a:t>The concession fee is not available to candidates sitting the test outside Australia</a:t>
            </a:r>
          </a:p>
          <a:p>
            <a:r>
              <a:rPr lang="en-US" sz="1800" dirty="0"/>
              <a:t>You will need to provide evidence to be eligible for this reduced fee</a:t>
            </a:r>
          </a:p>
          <a:p>
            <a:r>
              <a:rPr lang="en-US" sz="1800" dirty="0"/>
              <a:t>Full details on the Concession Scheme, including eligibility criteria and online application form, are on our website</a:t>
            </a:r>
          </a:p>
          <a:p>
            <a:r>
              <a:rPr lang="en-US" sz="1800" dirty="0"/>
              <a:t>Applications are </a:t>
            </a:r>
            <a:r>
              <a:rPr lang="en-US" sz="1800" b="1" dirty="0"/>
              <a:t>accepted until 10 May 2024</a:t>
            </a:r>
            <a:r>
              <a:rPr lang="en-US" sz="1800" dirty="0"/>
              <a:t>.</a:t>
            </a:r>
          </a:p>
        </p:txBody>
      </p:sp>
    </p:spTree>
    <p:extLst>
      <p:ext uri="{BB962C8B-B14F-4D97-AF65-F5344CB8AC3E}">
        <p14:creationId xmlns:p14="http://schemas.microsoft.com/office/powerpoint/2010/main" val="2026277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855300" y="319916"/>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UCAT </a:t>
            </a:r>
            <a:r>
              <a:rPr lang="en-AU" dirty="0"/>
              <a:t>ANZ Test Format</a:t>
            </a:r>
            <a:endParaRPr dirty="0"/>
          </a:p>
        </p:txBody>
      </p:sp>
      <p:graphicFrame>
        <p:nvGraphicFramePr>
          <p:cNvPr id="224" name="Google Shape;224;p26"/>
          <p:cNvGraphicFramePr/>
          <p:nvPr>
            <p:extLst>
              <p:ext uri="{D42A27DB-BD31-4B8C-83A1-F6EECF244321}">
                <p14:modId xmlns:p14="http://schemas.microsoft.com/office/powerpoint/2010/main" val="2963899753"/>
              </p:ext>
            </p:extLst>
          </p:nvPr>
        </p:nvGraphicFramePr>
        <p:xfrm>
          <a:off x="855298" y="1214278"/>
          <a:ext cx="5184000" cy="3276720"/>
        </p:xfrm>
        <a:graphic>
          <a:graphicData uri="http://schemas.openxmlformats.org/drawingml/2006/table">
            <a:tbl>
              <a:tblPr firstRow="1">
                <a:tableStyleId>{0E3FDE45-AF77-4B5C-9715-49D594BDF05E}</a:tableStyleId>
              </a:tblPr>
              <a:tblGrid>
                <a:gridCol w="2340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3"/>
                    </a:ext>
                  </a:extLst>
                </a:gridCol>
                <a:gridCol w="1548000">
                  <a:extLst>
                    <a:ext uri="{9D8B030D-6E8A-4147-A177-3AD203B41FA5}">
                      <a16:colId xmlns:a16="http://schemas.microsoft.com/office/drawing/2014/main" val="1775412476"/>
                    </a:ext>
                  </a:extLst>
                </a:gridCol>
              </a:tblGrid>
              <a:tr h="576000">
                <a:tc>
                  <a:txBody>
                    <a:bodyPr/>
                    <a:lstStyle/>
                    <a:p>
                      <a:pPr algn="ctr">
                        <a:spcAft>
                          <a:spcPts val="0"/>
                        </a:spcAft>
                      </a:pPr>
                      <a:r>
                        <a:rPr lang="en-GB" sz="1600" dirty="0">
                          <a:ln>
                            <a:noFill/>
                          </a:ln>
                          <a:effectLst/>
                        </a:rPr>
                        <a:t>Subtest</a:t>
                      </a:r>
                      <a:endParaRPr lang="en-GB" sz="1600" b="1" dirty="0">
                        <a:ln>
                          <a:noFill/>
                        </a:ln>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effectLst/>
                        </a:rPr>
                        <a:t>Questions</a:t>
                      </a:r>
                      <a:endParaRPr lang="en-GB" sz="1600" b="1" dirty="0">
                        <a:solidFill>
                          <a:schemeClr val="tx1"/>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Bef>
                          <a:spcPts val="0"/>
                        </a:spcBef>
                        <a:spcAft>
                          <a:spcPts val="0"/>
                        </a:spcAft>
                      </a:pPr>
                      <a:r>
                        <a:rPr lang="en-GB" sz="1600" dirty="0">
                          <a:effectLst/>
                        </a:rPr>
                        <a:t>Timing</a:t>
                      </a:r>
                      <a:endParaRPr lang="en-GB" sz="1600" b="1" dirty="0">
                        <a:solidFill>
                          <a:schemeClr val="tx1"/>
                        </a:solidFill>
                        <a:effectLst/>
                        <a:latin typeface="News Cycle" panose="020B0604020202020204" charset="2"/>
                      </a:endParaRPr>
                    </a:p>
                  </a:txBody>
                  <a:tcPr marL="51337" marR="51337" marT="8462" marB="0" anchor="ctr">
                    <a:solidFill>
                      <a:schemeClr val="tx2"/>
                    </a:solidFill>
                  </a:tcPr>
                </a:tc>
                <a:extLst>
                  <a:ext uri="{0D108BD9-81ED-4DB2-BD59-A6C34878D82A}">
                    <a16:rowId xmlns:a16="http://schemas.microsoft.com/office/drawing/2014/main" val="1000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Verbal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44</a:t>
                      </a:r>
                      <a:endParaRPr lang="en-GB" sz="1600" b="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21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2"/>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Decision making </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31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10003"/>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Quantitative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36</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25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763173491"/>
                  </a:ext>
                </a:extLst>
              </a:tr>
              <a:tr h="360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Abstract reasoning</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50</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12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744728381"/>
                  </a:ext>
                </a:extLst>
              </a:tr>
              <a:tr h="576000">
                <a:tc>
                  <a:txBody>
                    <a:bodyPr/>
                    <a:lstStyle/>
                    <a:p>
                      <a:pPr>
                        <a:lnSpc>
                          <a:spcPct val="100000"/>
                        </a:lnSpc>
                        <a:spcAft>
                          <a:spcPts val="0"/>
                        </a:spcAft>
                      </a:pPr>
                      <a:r>
                        <a:rPr lang="en-US" sz="1600" dirty="0">
                          <a:solidFill>
                            <a:schemeClr val="accent1">
                              <a:lumMod val="75000"/>
                            </a:schemeClr>
                          </a:solidFill>
                          <a:latin typeface="News Cycle" panose="020B0604020202020204" charset="2"/>
                        </a:rPr>
                        <a:t>Situational judgement</a:t>
                      </a:r>
                      <a:endParaRPr lang="en-GB" sz="1600" b="1" dirty="0">
                        <a:solidFill>
                          <a:schemeClr val="accent1">
                            <a:lumMod val="75000"/>
                          </a:schemeClr>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69</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26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2811466146"/>
                  </a:ext>
                </a:extLst>
              </a:tr>
              <a:tr h="360000">
                <a:tc>
                  <a:txBody>
                    <a:bodyPr/>
                    <a:lstStyle/>
                    <a:p>
                      <a:pPr>
                        <a:lnSpc>
                          <a:spcPts val="1350"/>
                        </a:lnSpc>
                        <a:spcAft>
                          <a:spcPts val="0"/>
                        </a:spcAft>
                      </a:pPr>
                      <a:r>
                        <a:rPr lang="en-GB" sz="1600" dirty="0">
                          <a:solidFill>
                            <a:srgbClr val="5D6F77"/>
                          </a:solidFill>
                          <a:effectLst/>
                          <a:latin typeface="News Cycle" panose="020B0604020202020204" charset="2"/>
                        </a:rPr>
                        <a:t>Total Time</a:t>
                      </a:r>
                      <a:endParaRPr lang="en-GB" sz="1600" b="1" dirty="0">
                        <a:solidFill>
                          <a:srgbClr val="5D6F77"/>
                        </a:solidFill>
                        <a:effectLst/>
                        <a:latin typeface="News Cycle" panose="020B0604020202020204" charset="2"/>
                        <a:ea typeface="Calibri" panose="020F0502020204030204" pitchFamily="34" charset="0"/>
                      </a:endParaRPr>
                    </a:p>
                  </a:txBody>
                  <a:tcPr marL="95250" marR="95250" marT="76200" marB="76200" anchor="ctr">
                    <a:solidFill>
                      <a:schemeClr val="tx2"/>
                    </a:solidFill>
                  </a:tcPr>
                </a:tc>
                <a:tc>
                  <a:txBody>
                    <a:bodyPr/>
                    <a:lstStyle/>
                    <a:p>
                      <a:pPr algn="ctr">
                        <a:spcAft>
                          <a:spcPts val="0"/>
                        </a:spcAft>
                      </a:pP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tc>
                  <a:txBody>
                    <a:bodyPr/>
                    <a:lstStyle/>
                    <a:p>
                      <a:pPr algn="ctr">
                        <a:spcAft>
                          <a:spcPts val="0"/>
                        </a:spcAft>
                      </a:pPr>
                      <a:r>
                        <a:rPr lang="en-GB" sz="1600" dirty="0">
                          <a:solidFill>
                            <a:srgbClr val="5D6F77"/>
                          </a:solidFill>
                          <a:effectLst/>
                          <a:latin typeface="News Cycle" panose="020B0604020202020204" charset="2"/>
                        </a:rPr>
                        <a:t>115 minutes*</a:t>
                      </a:r>
                      <a:endParaRPr lang="en-GB" sz="1600" dirty="0">
                        <a:solidFill>
                          <a:srgbClr val="5D6F77"/>
                        </a:solidFill>
                        <a:effectLst/>
                        <a:latin typeface="News Cycle" panose="020B0604020202020204" charset="2"/>
                        <a:ea typeface="Calibri"/>
                        <a:cs typeface="Times New Roman"/>
                      </a:endParaRPr>
                    </a:p>
                  </a:txBody>
                  <a:tcPr marL="51337" marR="51337" marT="8462" marB="0" anchor="ctr">
                    <a:solidFill>
                      <a:schemeClr val="tx2"/>
                    </a:solidFill>
                  </a:tcPr>
                </a:tc>
                <a:extLst>
                  <a:ext uri="{0D108BD9-81ED-4DB2-BD59-A6C34878D82A}">
                    <a16:rowId xmlns:a16="http://schemas.microsoft.com/office/drawing/2014/main" val="3316634855"/>
                  </a:ext>
                </a:extLst>
              </a:tr>
            </a:tbl>
          </a:graphicData>
        </a:graphic>
      </p:graphicFrame>
      <p:sp>
        <p:nvSpPr>
          <p:cNvPr id="2" name="TextBox 1"/>
          <p:cNvSpPr txBox="1"/>
          <p:nvPr/>
        </p:nvSpPr>
        <p:spPr>
          <a:xfrm>
            <a:off x="855298" y="4599695"/>
            <a:ext cx="4698008" cy="261610"/>
          </a:xfrm>
          <a:prstGeom prst="rect">
            <a:avLst/>
          </a:prstGeom>
          <a:noFill/>
        </p:spPr>
        <p:txBody>
          <a:bodyPr wrap="square" rtlCol="0">
            <a:spAutoFit/>
          </a:bodyPr>
          <a:lstStyle/>
          <a:p>
            <a:r>
              <a:rPr lang="en-GB" sz="1100" dirty="0">
                <a:latin typeface="News Cycle" panose="020B0604020202020204" charset="2"/>
              </a:rPr>
              <a:t>*</a:t>
            </a:r>
            <a:r>
              <a:rPr lang="en-US" sz="1100" dirty="0">
                <a:latin typeface="News Cycle" panose="020B0604020202020204" charset="2"/>
              </a:rPr>
              <a:t>Each subtest is preceded by a 1 minute instruction section</a:t>
            </a:r>
            <a:endParaRPr lang="en-GB" sz="1100" dirty="0">
              <a:latin typeface="News Cycle" panose="020B0604020202020204" charset="2"/>
            </a:endParaRPr>
          </a:p>
        </p:txBody>
      </p:sp>
    </p:spTree>
    <p:extLst>
      <p:ext uri="{BB962C8B-B14F-4D97-AF65-F5344CB8AC3E}">
        <p14:creationId xmlns:p14="http://schemas.microsoft.com/office/powerpoint/2010/main" val="72489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1"/>
                </a:solidFill>
              </a:rPr>
              <a:t>11 passages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44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 name="Group 4"/>
          <p:cNvGrpSpPr/>
          <p:nvPr/>
        </p:nvGrpSpPr>
        <p:grpSpPr>
          <a:xfrm flipH="1">
            <a:off x="8506768" y="3574800"/>
            <a:ext cx="749400" cy="749400"/>
            <a:chOff x="-112168" y="3502050"/>
            <a:chExt cx="749400" cy="749400"/>
          </a:xfrm>
        </p:grpSpPr>
        <p:sp>
          <p:nvSpPr>
            <p:cNvPr id="263" name="Google Shape;263;p29"/>
            <p:cNvSpPr/>
            <p:nvPr/>
          </p:nvSpPr>
          <p:spPr>
            <a:xfrm rot="10800000">
              <a:off x="-112168" y="350205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661;p41"/>
            <p:cNvGrpSpPr/>
            <p:nvPr/>
          </p:nvGrpSpPr>
          <p:grpSpPr>
            <a:xfrm>
              <a:off x="96627" y="3727684"/>
              <a:ext cx="358351" cy="298118"/>
              <a:chOff x="1926350" y="995225"/>
              <a:chExt cx="428650" cy="356600"/>
            </a:xfrm>
            <a:solidFill>
              <a:schemeClr val="bg1"/>
            </a:solidFill>
          </p:grpSpPr>
          <p:sp>
            <p:nvSpPr>
              <p:cNvPr id="34" name="Google Shape;662;p41"/>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663;p41"/>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664;p41"/>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665;p41"/>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Verbal Reasoning</a:t>
            </a:r>
            <a:endParaRPr lang="en-GB" dirty="0"/>
          </a:p>
        </p:txBody>
      </p:sp>
      <p:sp>
        <p:nvSpPr>
          <p:cNvPr id="42" name="Google Shape;147;p19"/>
          <p:cNvSpPr txBox="1">
            <a:spLocks/>
          </p:cNvSpPr>
          <p:nvPr/>
        </p:nvSpPr>
        <p:spPr>
          <a:xfrm>
            <a:off x="850605" y="1111375"/>
            <a:ext cx="62638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read and think carefully about information presented in passages and to determine whether           specific conclusions can be drawn from information presented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are not expected to use prior knowledge to answer the questions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Some questions assess critical reasoning skills, requiring candidates to make inferences and draw conclusions from information  </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For other questions you decide whether the statement provided follows logically from the information in the passage</a:t>
            </a:r>
          </a:p>
        </p:txBody>
      </p:sp>
    </p:spTree>
    <p:extLst>
      <p:ext uri="{BB962C8B-B14F-4D97-AF65-F5344CB8AC3E}">
        <p14:creationId xmlns:p14="http://schemas.microsoft.com/office/powerpoint/2010/main" val="268959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65083"/>
            <a:ext cx="9144000" cy="4733451"/>
          </a:xfrm>
          <a:prstGeom prst="rect">
            <a:avLst/>
          </a:prstGeom>
        </p:spPr>
      </p:pic>
    </p:spTree>
    <p:extLst>
      <p:ext uri="{BB962C8B-B14F-4D97-AF65-F5344CB8AC3E}">
        <p14:creationId xmlns:p14="http://schemas.microsoft.com/office/powerpoint/2010/main" val="2656641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31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diagrams, text, charts 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29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Decision Making</a:t>
            </a:r>
            <a:endParaRPr lang="en-GB" dirty="0"/>
          </a:p>
        </p:txBody>
      </p:sp>
      <p:sp>
        <p:nvSpPr>
          <p:cNvPr id="42" name="Google Shape;147;p19"/>
          <p:cNvSpPr txBox="1">
            <a:spLocks/>
          </p:cNvSpPr>
          <p:nvPr/>
        </p:nvSpPr>
        <p:spPr>
          <a:xfrm>
            <a:off x="850605" y="1111375"/>
            <a:ext cx="4972679"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the ability to apply logic to reach a decision or conclusion, evaluate arguments and analyse statistical information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a number of different question types including logical puzzles, syllogisms and Venn diagrams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All questions are standalone and do not share data</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6" name="Google Shape;786;p41"/>
          <p:cNvGrpSpPr/>
          <p:nvPr/>
        </p:nvGrpSpPr>
        <p:grpSpPr>
          <a:xfrm>
            <a:off x="8701993" y="3791415"/>
            <a:ext cx="363585" cy="296934"/>
            <a:chOff x="3936375" y="3703750"/>
            <a:chExt cx="453050" cy="332175"/>
          </a:xfrm>
          <a:solidFill>
            <a:schemeClr val="bg1"/>
          </a:solidFill>
        </p:grpSpPr>
        <p:sp>
          <p:nvSpPr>
            <p:cNvPr id="47" name="Google Shape;787;p41"/>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8" name="Google Shape;788;p41"/>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9" name="Google Shape;789;p41"/>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790;p41"/>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 name="Google Shape;791;p41"/>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val="144707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3"/>
          <a:stretch>
            <a:fillRect/>
          </a:stretch>
        </p:blipFill>
        <p:spPr>
          <a:xfrm>
            <a:off x="0" y="268467"/>
            <a:ext cx="9144000" cy="4726360"/>
          </a:xfrm>
          <a:prstGeom prst="rect">
            <a:avLst/>
          </a:prstGeom>
        </p:spPr>
      </p:pic>
    </p:spTree>
    <p:extLst>
      <p:ext uri="{BB962C8B-B14F-4D97-AF65-F5344CB8AC3E}">
        <p14:creationId xmlns:p14="http://schemas.microsoft.com/office/powerpoint/2010/main" val="3701676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25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GB" sz="1800" dirty="0">
                <a:solidFill>
                  <a:schemeClr val="accent1"/>
                </a:solidFill>
              </a:rPr>
              <a:t>A</a:t>
            </a:r>
            <a:r>
              <a:rPr lang="en" sz="1800" dirty="0">
                <a:solidFill>
                  <a:schemeClr val="accent1"/>
                </a:solidFill>
              </a:rPr>
              <a:t>ssociated with tables, charts and/or graphs</a:t>
            </a:r>
            <a:endParaRPr sz="18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36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Quantitative Reasoning</a:t>
            </a:r>
            <a:endParaRPr lang="en-GB" dirty="0"/>
          </a:p>
        </p:txBody>
      </p:sp>
      <p:sp>
        <p:nvSpPr>
          <p:cNvPr id="42" name="Google Shape;147;p19"/>
          <p:cNvSpPr txBox="1">
            <a:spLocks/>
          </p:cNvSpPr>
          <p:nvPr/>
        </p:nvSpPr>
        <p:spPr>
          <a:xfrm>
            <a:off x="850606" y="1111375"/>
            <a:ext cx="4780174"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This subtest assesses your ability to use numerical skills to solve problems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assumes familiarity with numbers, e.g. ratios, percentages, averages, fractions, etc.</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A basic calculator is available for use in this section</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You can make notes using a whiteboard / marker pen</a:t>
            </a:r>
          </a:p>
        </p:txBody>
      </p:sp>
      <p:grpSp>
        <p:nvGrpSpPr>
          <p:cNvPr id="38" name="Group 37"/>
          <p:cNvGrpSpPr/>
          <p:nvPr/>
        </p:nvGrpSpPr>
        <p:grpSpPr>
          <a:xfrm>
            <a:off x="8507245" y="2260347"/>
            <a:ext cx="749400" cy="749400"/>
            <a:chOff x="8507245" y="2260347"/>
            <a:chExt cx="749400" cy="749400"/>
          </a:xfrm>
        </p:grpSpPr>
        <p:sp>
          <p:nvSpPr>
            <p:cNvPr id="39"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92;p40"/>
            <p:cNvGrpSpPr/>
            <p:nvPr/>
          </p:nvGrpSpPr>
          <p:grpSpPr>
            <a:xfrm>
              <a:off x="8722702" y="2442116"/>
              <a:ext cx="301190" cy="367475"/>
              <a:chOff x="1437317" y="3004378"/>
              <a:chExt cx="304800" cy="457200"/>
            </a:xfrm>
            <a:solidFill>
              <a:schemeClr val="bg1"/>
            </a:solidFill>
          </p:grpSpPr>
          <p:sp>
            <p:nvSpPr>
              <p:cNvPr id="43"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82;p41"/>
            <p:cNvGrpSpPr/>
            <p:nvPr/>
          </p:nvGrpSpPr>
          <p:grpSpPr>
            <a:xfrm>
              <a:off x="8733266" y="3780022"/>
              <a:ext cx="324661" cy="338956"/>
              <a:chOff x="3294650" y="3652450"/>
              <a:chExt cx="388350" cy="405450"/>
            </a:xfrm>
            <a:solidFill>
              <a:schemeClr val="bg1"/>
            </a:solidFill>
          </p:grpSpPr>
          <p:sp>
            <p:nvSpPr>
              <p:cNvPr id="30" name="Google Shape;783;p41"/>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784;p41"/>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785;p41"/>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extLst>
      <p:ext uri="{BB962C8B-B14F-4D97-AF65-F5344CB8AC3E}">
        <p14:creationId xmlns:p14="http://schemas.microsoft.com/office/powerpoint/2010/main" val="257431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59138"/>
            <a:ext cx="9144000" cy="4740790"/>
          </a:xfrm>
          <a:prstGeom prst="rect">
            <a:avLst/>
          </a:prstGeom>
        </p:spPr>
      </p:pic>
    </p:spTree>
    <p:extLst>
      <p:ext uri="{BB962C8B-B14F-4D97-AF65-F5344CB8AC3E}">
        <p14:creationId xmlns:p14="http://schemas.microsoft.com/office/powerpoint/2010/main" val="200487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12 minutes</a:t>
            </a:r>
            <a:endParaRPr sz="2000" dirty="0">
              <a:solidFill>
                <a:srgbClr val="AB1638"/>
              </a:solidFill>
            </a:endParaRPr>
          </a:p>
        </p:txBody>
      </p:sp>
      <p:sp>
        <p:nvSpPr>
          <p:cNvPr id="256" name="Google Shape;256;p29"/>
          <p:cNvSpPr txBox="1">
            <a:spLocks noGrp="1"/>
          </p:cNvSpPr>
          <p:nvPr>
            <p:ph type="ctrTitle" idx="4294967295"/>
          </p:nvPr>
        </p:nvSpPr>
        <p:spPr>
          <a:xfrm>
            <a:off x="6868837" y="3533187"/>
            <a:ext cx="1490461" cy="894900"/>
          </a:xfrm>
          <a:prstGeom prst="rect">
            <a:avLst/>
          </a:prstGeom>
        </p:spPr>
        <p:txBody>
          <a:bodyPr spcFirstLastPara="1" wrap="square" lIns="0" tIns="0" rIns="0" bIns="0" anchor="ctr" anchorCtr="0">
            <a:noAutofit/>
          </a:bodyPr>
          <a:lstStyle/>
          <a:p>
            <a:pPr algn="r"/>
            <a:r>
              <a:rPr lang="en-GB" sz="2000" dirty="0">
                <a:solidFill>
                  <a:schemeClr val="accent1"/>
                </a:solidFill>
              </a:rPr>
              <a:t>Associated with numerous sets of shapes</a:t>
            </a:r>
            <a:br>
              <a:rPr lang="en-GB" sz="2000" dirty="0">
                <a:solidFill>
                  <a:schemeClr val="accent1"/>
                </a:solidFill>
              </a:rPr>
            </a:b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50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Abstract Reasoning</a:t>
            </a:r>
            <a:endParaRPr lang="en-GB" dirty="0"/>
          </a:p>
        </p:txBody>
      </p:sp>
      <p:sp>
        <p:nvSpPr>
          <p:cNvPr id="42" name="Google Shape;147;p19"/>
          <p:cNvSpPr txBox="1">
            <a:spLocks/>
          </p:cNvSpPr>
          <p:nvPr/>
        </p:nvSpPr>
        <p:spPr>
          <a:xfrm>
            <a:off x="850605" y="1111375"/>
            <a:ext cx="4792206"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assesses your ability to identify patterns amongst abstract shapes where irrelevant and distracting material may lead to incorrect conclusions</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therefore measures your ability to change track, critically evaluate and generate hypotheses and requires you to query judgements as you go along</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There are 4 different questions types in this test</a:t>
            </a:r>
          </a:p>
        </p:txBody>
      </p:sp>
      <p:grpSp>
        <p:nvGrpSpPr>
          <p:cNvPr id="2" name="Group 1"/>
          <p:cNvGrpSpPr/>
          <p:nvPr/>
        </p:nvGrpSpPr>
        <p:grpSpPr>
          <a:xfrm>
            <a:off x="8506768" y="3574800"/>
            <a:ext cx="749400" cy="749400"/>
            <a:chOff x="8506768" y="3574800"/>
            <a:chExt cx="749400" cy="749400"/>
          </a:xfrm>
        </p:grpSpPr>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184;p42"/>
            <p:cNvGrpSpPr/>
            <p:nvPr/>
          </p:nvGrpSpPr>
          <p:grpSpPr>
            <a:xfrm>
              <a:off x="8700400" y="3780264"/>
              <a:ext cx="333463" cy="333608"/>
              <a:chOff x="557511" y="3214925"/>
              <a:chExt cx="719836" cy="720150"/>
            </a:xfrm>
          </p:grpSpPr>
          <p:sp>
            <p:nvSpPr>
              <p:cNvPr id="39" name="Google Shape;1185;p42"/>
              <p:cNvSpPr/>
              <p:nvPr/>
            </p:nvSpPr>
            <p:spPr>
              <a:xfrm>
                <a:off x="557511" y="3214925"/>
                <a:ext cx="434543" cy="347863"/>
              </a:xfrm>
              <a:custGeom>
                <a:avLst/>
                <a:gdLst/>
                <a:ahLst/>
                <a:cxnLst/>
                <a:rect l="l" t="t" r="r" b="b"/>
                <a:pathLst>
                  <a:path w="515" h="412" extrusionOk="0">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0" name="Google Shape;1186;p42"/>
              <p:cNvSpPr/>
              <p:nvPr/>
            </p:nvSpPr>
            <p:spPr>
              <a:xfrm>
                <a:off x="929646" y="3214925"/>
                <a:ext cx="347700" cy="434664"/>
              </a:xfrm>
              <a:custGeom>
                <a:avLst/>
                <a:gdLst/>
                <a:ahLst/>
                <a:cxnLst/>
                <a:rect l="l" t="t" r="r" b="b"/>
                <a:pathLst>
                  <a:path w="412" h="515" extrusionOk="0">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3" name="Google Shape;1187;p42"/>
              <p:cNvSpPr/>
              <p:nvPr/>
            </p:nvSpPr>
            <p:spPr>
              <a:xfrm>
                <a:off x="557511" y="3500411"/>
                <a:ext cx="347040" cy="434664"/>
              </a:xfrm>
              <a:custGeom>
                <a:avLst/>
                <a:gdLst/>
                <a:ahLst/>
                <a:cxnLst/>
                <a:rect l="l" t="t" r="r" b="b"/>
                <a:pathLst>
                  <a:path w="411" h="515" extrusionOk="0">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tx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44" name="Google Shape;1188;p42"/>
              <p:cNvSpPr/>
              <p:nvPr/>
            </p:nvSpPr>
            <p:spPr>
              <a:xfrm>
                <a:off x="842804" y="3588202"/>
                <a:ext cx="434543" cy="346873"/>
              </a:xfrm>
              <a:custGeom>
                <a:avLst/>
                <a:gdLst/>
                <a:ahLst/>
                <a:cxnLst/>
                <a:rect l="l" t="t" r="r" b="b"/>
                <a:pathLst>
                  <a:path w="515" h="411" extrusionOk="0">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bg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94037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p:nvPr>
        </p:nvSpPr>
        <p:spPr>
          <a:xfrm>
            <a:off x="855300" y="343286"/>
            <a:ext cx="6602100" cy="749400"/>
          </a:xfrm>
          <a:prstGeom prst="rect">
            <a:avLst/>
          </a:prstGeom>
        </p:spPr>
        <p:txBody>
          <a:bodyPr spcFirstLastPara="1" wrap="square" lIns="0" tIns="0" rIns="0" bIns="0" anchor="ctr" anchorCtr="0">
            <a:noAutofit/>
          </a:bodyPr>
          <a:lstStyle/>
          <a:p>
            <a:pPr lvl="0"/>
            <a:r>
              <a:rPr lang="en-GB" dirty="0"/>
              <a:t>UCAT ANZ 2024 Overview…</a:t>
            </a:r>
            <a:endParaRPr dirty="0"/>
          </a:p>
        </p:txBody>
      </p:sp>
      <p:sp>
        <p:nvSpPr>
          <p:cNvPr id="147" name="Google Shape;147;p19"/>
          <p:cNvSpPr txBox="1">
            <a:spLocks noGrp="1"/>
          </p:cNvSpPr>
          <p:nvPr>
            <p:ph type="body" idx="1"/>
          </p:nvPr>
        </p:nvSpPr>
        <p:spPr>
          <a:xfrm>
            <a:off x="855300" y="1079586"/>
            <a:ext cx="4796200" cy="3866376"/>
          </a:xfrm>
          <a:prstGeom prst="rect">
            <a:avLst/>
          </a:prstGeom>
        </p:spPr>
        <p:txBody>
          <a:bodyPr spcFirstLastPara="1" wrap="square" lIns="0" tIns="0" rIns="0" bIns="0" anchor="t" anchorCtr="0">
            <a:noAutofit/>
          </a:bodyPr>
          <a:lstStyle/>
          <a:p>
            <a:r>
              <a:rPr lang="en-GB" sz="2000" dirty="0"/>
              <a:t>What is the UCAT ANZ and who uses it?</a:t>
            </a:r>
          </a:p>
          <a:p>
            <a:r>
              <a:rPr lang="en-GB" sz="2000" dirty="0"/>
              <a:t>Eligibility</a:t>
            </a:r>
          </a:p>
          <a:p>
            <a:r>
              <a:rPr lang="en-GB" sz="2000" dirty="0"/>
              <a:t>Key Dates, Registration and Booking</a:t>
            </a:r>
            <a:endParaRPr lang="en-GB" sz="2000" dirty="0">
              <a:cs typeface="Calibri"/>
            </a:endParaRPr>
          </a:p>
          <a:p>
            <a:r>
              <a:rPr lang="en-GB" sz="2000" dirty="0"/>
              <a:t>Fees and Concessions</a:t>
            </a:r>
          </a:p>
          <a:p>
            <a:r>
              <a:rPr lang="en-GB" sz="2000" dirty="0">
                <a:cs typeface="Calibri"/>
              </a:rPr>
              <a:t>Access Arrangements</a:t>
            </a:r>
          </a:p>
          <a:p>
            <a:r>
              <a:rPr lang="en-GB" sz="2000" dirty="0"/>
              <a:t>Test Format and Scoring</a:t>
            </a:r>
          </a:p>
          <a:p>
            <a:r>
              <a:rPr lang="en-GB" sz="2000" dirty="0"/>
              <a:t>How should I prepare for the test?</a:t>
            </a:r>
            <a:endParaRPr lang="en-GB" sz="2000" dirty="0">
              <a:cs typeface="Calibri"/>
            </a:endParaRPr>
          </a:p>
          <a:p>
            <a:r>
              <a:rPr lang="en-GB" sz="2000" dirty="0"/>
              <a:t>Test Day</a:t>
            </a:r>
          </a:p>
          <a:p>
            <a:r>
              <a:rPr lang="en-GB" sz="2000" dirty="0"/>
              <a:t>Results</a:t>
            </a:r>
            <a:endParaRPr lang="en-GB" sz="2000" dirty="0">
              <a:cs typeface="Calibri"/>
            </a:endParaRPr>
          </a:p>
        </p:txBody>
      </p:sp>
    </p:spTree>
    <p:extLst>
      <p:ext uri="{BB962C8B-B14F-4D97-AF65-F5344CB8AC3E}">
        <p14:creationId xmlns:p14="http://schemas.microsoft.com/office/powerpoint/2010/main" val="42548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7987"/>
            <a:ext cx="9144000" cy="4714761"/>
          </a:xfrm>
          <a:prstGeom prst="rect">
            <a:avLst/>
          </a:prstGeom>
        </p:spPr>
      </p:pic>
    </p:spTree>
    <p:extLst>
      <p:ext uri="{BB962C8B-B14F-4D97-AF65-F5344CB8AC3E}">
        <p14:creationId xmlns:p14="http://schemas.microsoft.com/office/powerpoint/2010/main" val="3495195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ctrTitle" idx="4294967295"/>
          </p:nvPr>
        </p:nvSpPr>
        <p:spPr>
          <a:xfrm>
            <a:off x="6953354" y="904294"/>
            <a:ext cx="1436563"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rgbClr val="AB1638"/>
                </a:solidFill>
              </a:rPr>
              <a:t>26 minutes</a:t>
            </a:r>
            <a:endParaRPr sz="2000" dirty="0">
              <a:solidFill>
                <a:srgbClr val="AB1638"/>
              </a:solidFill>
            </a:endParaRPr>
          </a:p>
        </p:txBody>
      </p:sp>
      <p:sp>
        <p:nvSpPr>
          <p:cNvPr id="256" name="Google Shape;256;p29"/>
          <p:cNvSpPr txBox="1">
            <a:spLocks noGrp="1"/>
          </p:cNvSpPr>
          <p:nvPr>
            <p:ph type="ctrTitle" idx="4294967295"/>
          </p:nvPr>
        </p:nvSpPr>
        <p:spPr>
          <a:xfrm>
            <a:off x="6304547" y="3533187"/>
            <a:ext cx="2054752"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AU" sz="2000" dirty="0">
                <a:solidFill>
                  <a:schemeClr val="accent1"/>
                </a:solidFill>
              </a:rPr>
              <a:t>Various</a:t>
            </a:r>
            <a:r>
              <a:rPr lang="en" sz="2000" dirty="0">
                <a:solidFill>
                  <a:schemeClr val="accent1"/>
                </a:solidFill>
              </a:rPr>
              <a:t> scenarios </a:t>
            </a:r>
            <a:br>
              <a:rPr lang="en" sz="2000" dirty="0">
                <a:solidFill>
                  <a:schemeClr val="accent1"/>
                </a:solidFill>
              </a:rPr>
            </a:br>
            <a:r>
              <a:rPr lang="en" sz="2000" dirty="0">
                <a:solidFill>
                  <a:schemeClr val="accent1"/>
                </a:solidFill>
              </a:rPr>
              <a:t>(with up to 6 associated questions)</a:t>
            </a:r>
            <a:endParaRPr sz="2000" dirty="0">
              <a:solidFill>
                <a:schemeClr val="accent1"/>
              </a:solidFill>
            </a:endParaRPr>
          </a:p>
        </p:txBody>
      </p:sp>
      <p:sp>
        <p:nvSpPr>
          <p:cNvPr id="258" name="Google Shape;258;p29"/>
          <p:cNvSpPr txBox="1">
            <a:spLocks noGrp="1"/>
          </p:cNvSpPr>
          <p:nvPr>
            <p:ph type="ctrTitle" idx="4294967295"/>
          </p:nvPr>
        </p:nvSpPr>
        <p:spPr>
          <a:xfrm>
            <a:off x="6950901" y="2218741"/>
            <a:ext cx="1408399" cy="8949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r>
              <a:rPr lang="en" sz="2000" dirty="0">
                <a:solidFill>
                  <a:schemeClr val="accent4"/>
                </a:solidFill>
              </a:rPr>
              <a:t>69 questions</a:t>
            </a:r>
            <a:endParaRPr sz="2000" dirty="0">
              <a:solidFill>
                <a:schemeClr val="accent4"/>
              </a:solidFill>
            </a:endParaRPr>
          </a:p>
        </p:txBody>
      </p:sp>
      <p:grpSp>
        <p:nvGrpSpPr>
          <p:cNvPr id="6" name="Group 5"/>
          <p:cNvGrpSpPr/>
          <p:nvPr/>
        </p:nvGrpSpPr>
        <p:grpSpPr>
          <a:xfrm>
            <a:off x="8506768" y="945900"/>
            <a:ext cx="749400" cy="749400"/>
            <a:chOff x="8506768" y="945900"/>
            <a:chExt cx="749400" cy="749400"/>
          </a:xfrm>
        </p:grpSpPr>
        <p:sp>
          <p:nvSpPr>
            <p:cNvPr id="261" name="Google Shape;261;p29"/>
            <p:cNvSpPr/>
            <p:nvPr/>
          </p:nvSpPr>
          <p:spPr>
            <a:xfrm rot="10800000" flipH="1">
              <a:off x="8506768" y="945900"/>
              <a:ext cx="749400" cy="749400"/>
            </a:xfrm>
            <a:prstGeom prst="chord">
              <a:avLst>
                <a:gd name="adj1" fmla="val 2700000"/>
                <a:gd name="adj2" fmla="val 18900274"/>
              </a:avLst>
            </a:prstGeom>
            <a:solidFill>
              <a:srgbClr val="AB1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650;p41"/>
            <p:cNvGrpSpPr/>
            <p:nvPr/>
          </p:nvGrpSpPr>
          <p:grpSpPr>
            <a:xfrm flipH="1">
              <a:off x="8715565" y="1167711"/>
              <a:ext cx="331808" cy="331307"/>
              <a:chOff x="6660750" y="298550"/>
              <a:chExt cx="396900" cy="396300"/>
            </a:xfrm>
            <a:solidFill>
              <a:schemeClr val="bg1"/>
            </a:solidFill>
          </p:grpSpPr>
          <p:sp>
            <p:nvSpPr>
              <p:cNvPr id="27" name="Google Shape;651;p41"/>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 name="Google Shape;652;p41"/>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grpSp>
        <p:nvGrpSpPr>
          <p:cNvPr id="7" name="Group 6"/>
          <p:cNvGrpSpPr/>
          <p:nvPr/>
        </p:nvGrpSpPr>
        <p:grpSpPr>
          <a:xfrm>
            <a:off x="8507245" y="2260347"/>
            <a:ext cx="749400" cy="749400"/>
            <a:chOff x="8507245" y="2260347"/>
            <a:chExt cx="749400" cy="749400"/>
          </a:xfrm>
        </p:grpSpPr>
        <p:sp>
          <p:nvSpPr>
            <p:cNvPr id="262" name="Google Shape;262;p29"/>
            <p:cNvSpPr/>
            <p:nvPr/>
          </p:nvSpPr>
          <p:spPr>
            <a:xfrm rot="10800000" flipH="1">
              <a:off x="8507245" y="2260347"/>
              <a:ext cx="749400" cy="749400"/>
            </a:xfrm>
            <a:prstGeom prst="chord">
              <a:avLst>
                <a:gd name="adj1" fmla="val 2700000"/>
                <a:gd name="adj2" fmla="val 18900274"/>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492;p40"/>
            <p:cNvGrpSpPr/>
            <p:nvPr/>
          </p:nvGrpSpPr>
          <p:grpSpPr>
            <a:xfrm>
              <a:off x="8722702" y="2442116"/>
              <a:ext cx="301190" cy="367475"/>
              <a:chOff x="1437317" y="3004378"/>
              <a:chExt cx="304800" cy="457200"/>
            </a:xfrm>
            <a:solidFill>
              <a:schemeClr val="bg1"/>
            </a:solidFill>
          </p:grpSpPr>
          <p:sp>
            <p:nvSpPr>
              <p:cNvPr id="30" name="Google Shape;493;p40"/>
              <p:cNvSpPr/>
              <p:nvPr/>
            </p:nvSpPr>
            <p:spPr>
              <a:xfrm>
                <a:off x="1437317" y="3004378"/>
                <a:ext cx="304800" cy="457200"/>
              </a:xfrm>
              <a:custGeom>
                <a:avLst/>
                <a:gdLst/>
                <a:ahLst/>
                <a:cxnLst/>
                <a:rect l="l" t="t" r="r" b="b"/>
                <a:pathLst>
                  <a:path w="304800" h="457200" extrusionOk="0">
                    <a:moveTo>
                      <a:pt x="285750" y="57150"/>
                    </a:moveTo>
                    <a:lnTo>
                      <a:pt x="238125" y="57150"/>
                    </a:lnTo>
                    <a:cubicBezTo>
                      <a:pt x="238125" y="46673"/>
                      <a:pt x="229553" y="38100"/>
                      <a:pt x="219075" y="38100"/>
                    </a:cubicBezTo>
                    <a:lnTo>
                      <a:pt x="190500" y="38100"/>
                    </a:lnTo>
                    <a:cubicBezTo>
                      <a:pt x="190500" y="27623"/>
                      <a:pt x="186690" y="18098"/>
                      <a:pt x="179070" y="11430"/>
                    </a:cubicBezTo>
                    <a:cubicBezTo>
                      <a:pt x="172403" y="4763"/>
                      <a:pt x="162878" y="0"/>
                      <a:pt x="152400" y="0"/>
                    </a:cubicBezTo>
                    <a:cubicBezTo>
                      <a:pt x="131445" y="0"/>
                      <a:pt x="114300" y="17145"/>
                      <a:pt x="114300" y="38100"/>
                    </a:cubicBezTo>
                    <a:lnTo>
                      <a:pt x="85725" y="38100"/>
                    </a:lnTo>
                    <a:cubicBezTo>
                      <a:pt x="75248" y="38100"/>
                      <a:pt x="66675" y="46673"/>
                      <a:pt x="66675" y="57150"/>
                    </a:cubicBezTo>
                    <a:lnTo>
                      <a:pt x="19050" y="57150"/>
                    </a:lnTo>
                    <a:cubicBezTo>
                      <a:pt x="8573" y="57150"/>
                      <a:pt x="0" y="66675"/>
                      <a:pt x="0" y="77153"/>
                    </a:cubicBezTo>
                    <a:lnTo>
                      <a:pt x="0" y="436245"/>
                    </a:lnTo>
                    <a:cubicBezTo>
                      <a:pt x="0" y="447675"/>
                      <a:pt x="8573" y="457200"/>
                      <a:pt x="19050" y="457200"/>
                    </a:cubicBezTo>
                    <a:lnTo>
                      <a:pt x="285750" y="457200"/>
                    </a:lnTo>
                    <a:cubicBezTo>
                      <a:pt x="296228" y="457200"/>
                      <a:pt x="304800" y="447675"/>
                      <a:pt x="304800" y="436245"/>
                    </a:cubicBezTo>
                    <a:lnTo>
                      <a:pt x="304800" y="77153"/>
                    </a:lnTo>
                    <a:cubicBezTo>
                      <a:pt x="304800" y="66675"/>
                      <a:pt x="296228" y="57150"/>
                      <a:pt x="285750" y="57150"/>
                    </a:cubicBezTo>
                    <a:close/>
                    <a:moveTo>
                      <a:pt x="161925" y="47625"/>
                    </a:moveTo>
                    <a:cubicBezTo>
                      <a:pt x="161925" y="52388"/>
                      <a:pt x="158115" y="57150"/>
                      <a:pt x="152400" y="57150"/>
                    </a:cubicBezTo>
                    <a:cubicBezTo>
                      <a:pt x="146685" y="57150"/>
                      <a:pt x="142875" y="52388"/>
                      <a:pt x="142875" y="47625"/>
                    </a:cubicBezTo>
                    <a:cubicBezTo>
                      <a:pt x="142875" y="42863"/>
                      <a:pt x="146685" y="38100"/>
                      <a:pt x="152400" y="38100"/>
                    </a:cubicBezTo>
                    <a:cubicBezTo>
                      <a:pt x="158115" y="38100"/>
                      <a:pt x="161925" y="42863"/>
                      <a:pt x="161925" y="47625"/>
                    </a:cubicBezTo>
                    <a:close/>
                    <a:moveTo>
                      <a:pt x="266700" y="419100"/>
                    </a:moveTo>
                    <a:lnTo>
                      <a:pt x="38100" y="419100"/>
                    </a:lnTo>
                    <a:lnTo>
                      <a:pt x="38100" y="95250"/>
                    </a:lnTo>
                    <a:lnTo>
                      <a:pt x="66675" y="95250"/>
                    </a:lnTo>
                    <a:cubicBezTo>
                      <a:pt x="66675" y="105728"/>
                      <a:pt x="75248" y="114300"/>
                      <a:pt x="85725" y="114300"/>
                    </a:cubicBezTo>
                    <a:lnTo>
                      <a:pt x="219075" y="114300"/>
                    </a:lnTo>
                    <a:cubicBezTo>
                      <a:pt x="229553" y="114300"/>
                      <a:pt x="238125" y="105728"/>
                      <a:pt x="238125" y="95250"/>
                    </a:cubicBezTo>
                    <a:lnTo>
                      <a:pt x="266700" y="95250"/>
                    </a:lnTo>
                    <a:lnTo>
                      <a:pt x="266700" y="41910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494;p40"/>
              <p:cNvSpPr/>
              <p:nvPr/>
            </p:nvSpPr>
            <p:spPr>
              <a:xfrm>
                <a:off x="1567809" y="3341563"/>
                <a:ext cx="43814" cy="43814"/>
              </a:xfrm>
              <a:custGeom>
                <a:avLst/>
                <a:gdLst/>
                <a:ahLst/>
                <a:cxnLst/>
                <a:rect l="l" t="t" r="r" b="b"/>
                <a:pathLst>
                  <a:path w="43814" h="43814" extrusionOk="0">
                    <a:moveTo>
                      <a:pt x="21908" y="0"/>
                    </a:moveTo>
                    <a:cubicBezTo>
                      <a:pt x="9525" y="0"/>
                      <a:pt x="0" y="9525"/>
                      <a:pt x="0" y="21907"/>
                    </a:cubicBezTo>
                    <a:cubicBezTo>
                      <a:pt x="0" y="34290"/>
                      <a:pt x="9525" y="43815"/>
                      <a:pt x="21908" y="43815"/>
                    </a:cubicBezTo>
                    <a:cubicBezTo>
                      <a:pt x="34290" y="43815"/>
                      <a:pt x="43815" y="34290"/>
                      <a:pt x="43815" y="21907"/>
                    </a:cubicBezTo>
                    <a:cubicBezTo>
                      <a:pt x="43815" y="9525"/>
                      <a:pt x="33338" y="0"/>
                      <a:pt x="21908"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495;p40"/>
              <p:cNvSpPr/>
              <p:nvPr/>
            </p:nvSpPr>
            <p:spPr>
              <a:xfrm>
                <a:off x="1531614" y="3164874"/>
                <a:ext cx="117157" cy="155733"/>
              </a:xfrm>
              <a:custGeom>
                <a:avLst/>
                <a:gdLst/>
                <a:ahLst/>
                <a:cxnLst/>
                <a:rect l="l" t="t" r="r" b="b"/>
                <a:pathLst>
                  <a:path w="117157" h="155733" extrusionOk="0">
                    <a:moveTo>
                      <a:pt x="69533" y="1429"/>
                    </a:moveTo>
                    <a:cubicBezTo>
                      <a:pt x="61913" y="-476"/>
                      <a:pt x="54293" y="-476"/>
                      <a:pt x="45720" y="1429"/>
                    </a:cubicBezTo>
                    <a:cubicBezTo>
                      <a:pt x="22860" y="6191"/>
                      <a:pt x="5715" y="24289"/>
                      <a:pt x="953" y="46196"/>
                    </a:cubicBezTo>
                    <a:cubicBezTo>
                      <a:pt x="0" y="48101"/>
                      <a:pt x="0" y="50006"/>
                      <a:pt x="0" y="51911"/>
                    </a:cubicBezTo>
                    <a:cubicBezTo>
                      <a:pt x="0" y="62389"/>
                      <a:pt x="8573" y="70961"/>
                      <a:pt x="19050" y="70961"/>
                    </a:cubicBezTo>
                    <a:cubicBezTo>
                      <a:pt x="28575" y="70961"/>
                      <a:pt x="37148" y="63341"/>
                      <a:pt x="38100" y="53816"/>
                    </a:cubicBezTo>
                    <a:cubicBezTo>
                      <a:pt x="38100" y="53816"/>
                      <a:pt x="38100" y="53816"/>
                      <a:pt x="38100" y="53816"/>
                    </a:cubicBezTo>
                    <a:cubicBezTo>
                      <a:pt x="40005" y="46196"/>
                      <a:pt x="45720" y="40481"/>
                      <a:pt x="53340" y="38576"/>
                    </a:cubicBezTo>
                    <a:cubicBezTo>
                      <a:pt x="56198" y="37624"/>
                      <a:pt x="59055" y="37624"/>
                      <a:pt x="61913" y="38576"/>
                    </a:cubicBezTo>
                    <a:cubicBezTo>
                      <a:pt x="69533" y="40481"/>
                      <a:pt x="76200" y="46196"/>
                      <a:pt x="78105" y="53816"/>
                    </a:cubicBezTo>
                    <a:cubicBezTo>
                      <a:pt x="78105" y="55721"/>
                      <a:pt x="78105" y="56674"/>
                      <a:pt x="78105" y="58579"/>
                    </a:cubicBezTo>
                    <a:cubicBezTo>
                      <a:pt x="78105" y="60484"/>
                      <a:pt x="78105" y="61436"/>
                      <a:pt x="78105" y="62389"/>
                    </a:cubicBezTo>
                    <a:cubicBezTo>
                      <a:pt x="76200" y="70009"/>
                      <a:pt x="70485" y="76676"/>
                      <a:pt x="62865" y="78581"/>
                    </a:cubicBezTo>
                    <a:cubicBezTo>
                      <a:pt x="61913" y="78581"/>
                      <a:pt x="60008" y="78581"/>
                      <a:pt x="59055" y="78581"/>
                    </a:cubicBezTo>
                    <a:cubicBezTo>
                      <a:pt x="48578" y="78581"/>
                      <a:pt x="40005" y="87154"/>
                      <a:pt x="40005" y="97631"/>
                    </a:cubicBezTo>
                    <a:lnTo>
                      <a:pt x="40005" y="136684"/>
                    </a:lnTo>
                    <a:cubicBezTo>
                      <a:pt x="40005" y="147161"/>
                      <a:pt x="48578" y="155734"/>
                      <a:pt x="59055" y="155734"/>
                    </a:cubicBezTo>
                    <a:cubicBezTo>
                      <a:pt x="69533" y="155734"/>
                      <a:pt x="78105" y="147161"/>
                      <a:pt x="78105" y="136684"/>
                    </a:cubicBezTo>
                    <a:lnTo>
                      <a:pt x="78105" y="112871"/>
                    </a:lnTo>
                    <a:cubicBezTo>
                      <a:pt x="97155" y="106204"/>
                      <a:pt x="112395" y="90011"/>
                      <a:pt x="116205" y="69056"/>
                    </a:cubicBezTo>
                    <a:cubicBezTo>
                      <a:pt x="117158" y="65246"/>
                      <a:pt x="117158" y="61436"/>
                      <a:pt x="117158" y="57626"/>
                    </a:cubicBezTo>
                    <a:cubicBezTo>
                      <a:pt x="117158" y="53816"/>
                      <a:pt x="117158" y="50006"/>
                      <a:pt x="116205" y="45244"/>
                    </a:cubicBezTo>
                    <a:cubicBezTo>
                      <a:pt x="110490" y="23336"/>
                      <a:pt x="92393" y="6191"/>
                      <a:pt x="69533" y="1429"/>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3" name="Google Shape;263;p29"/>
          <p:cNvSpPr/>
          <p:nvPr/>
        </p:nvSpPr>
        <p:spPr>
          <a:xfrm rot="10800000" flipH="1">
            <a:off x="8506768" y="3574800"/>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3;p26"/>
          <p:cNvSpPr txBox="1">
            <a:spLocks/>
          </p:cNvSpPr>
          <p:nvPr/>
        </p:nvSpPr>
        <p:spPr>
          <a:xfrm>
            <a:off x="810696" y="319916"/>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Situational Judgement</a:t>
            </a:r>
            <a:endParaRPr lang="en-GB" dirty="0"/>
          </a:p>
        </p:txBody>
      </p:sp>
      <p:sp>
        <p:nvSpPr>
          <p:cNvPr id="42" name="Google Shape;147;p19"/>
          <p:cNvSpPr txBox="1">
            <a:spLocks/>
          </p:cNvSpPr>
          <p:nvPr/>
        </p:nvSpPr>
        <p:spPr>
          <a:xfrm>
            <a:off x="850605" y="1111375"/>
            <a:ext cx="4852363" cy="361375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The test measures your capacity to understand real world situations and to identify critical factors and appropriate behaviour in dealing with them</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It assesses the key traits of integrity, perspective taking and team involvement, resilience and adaptability</a:t>
            </a:r>
          </a:p>
          <a:p>
            <a:pPr marL="457200" lvl="0" indent="-381000">
              <a:lnSpc>
                <a:spcPct val="115000"/>
              </a:lnSpc>
              <a:spcBef>
                <a:spcPts val="600"/>
              </a:spcBef>
              <a:buClr>
                <a:srgbClr val="00A4CA"/>
              </a:buClr>
              <a:buSzPts val="2400"/>
              <a:buFont typeface="News Cycle"/>
              <a:buChar char="•"/>
            </a:pPr>
            <a:r>
              <a:rPr lang="en-GB" sz="1800" dirty="0">
                <a:solidFill>
                  <a:srgbClr val="38364D"/>
                </a:solidFill>
                <a:latin typeface="News Cycle"/>
                <a:sym typeface="News Cycle"/>
              </a:rPr>
              <a:t>SJTs are used widely in medical selection, including selection of Foundation Doctors, GPs and other medical specialties</a:t>
            </a:r>
          </a:p>
        </p:txBody>
      </p:sp>
      <p:sp>
        <p:nvSpPr>
          <p:cNvPr id="38" name="Google Shape;543;p40"/>
          <p:cNvSpPr/>
          <p:nvPr/>
        </p:nvSpPr>
        <p:spPr>
          <a:xfrm>
            <a:off x="8746183" y="3820155"/>
            <a:ext cx="301190" cy="328099"/>
          </a:xfrm>
          <a:custGeom>
            <a:avLst/>
            <a:gdLst/>
            <a:ahLst/>
            <a:cxnLst/>
            <a:rect l="l" t="t" r="r" b="b"/>
            <a:pathLst>
              <a:path w="400050" h="418929" extrusionOk="0">
                <a:moveTo>
                  <a:pt x="323850" y="0"/>
                </a:moveTo>
                <a:lnTo>
                  <a:pt x="76200" y="0"/>
                </a:lnTo>
                <a:cubicBezTo>
                  <a:pt x="34290" y="0"/>
                  <a:pt x="0" y="34290"/>
                  <a:pt x="0" y="76200"/>
                </a:cubicBezTo>
                <a:lnTo>
                  <a:pt x="0" y="257175"/>
                </a:lnTo>
                <a:cubicBezTo>
                  <a:pt x="0" y="299085"/>
                  <a:pt x="34290" y="333375"/>
                  <a:pt x="76200" y="333375"/>
                </a:cubicBezTo>
                <a:lnTo>
                  <a:pt x="209550" y="333375"/>
                </a:lnTo>
                <a:lnTo>
                  <a:pt x="293370" y="417195"/>
                </a:lnTo>
                <a:cubicBezTo>
                  <a:pt x="297180" y="421005"/>
                  <a:pt x="304800" y="418148"/>
                  <a:pt x="304800" y="412433"/>
                </a:cubicBezTo>
                <a:lnTo>
                  <a:pt x="304800" y="333375"/>
                </a:lnTo>
                <a:lnTo>
                  <a:pt x="323850" y="333375"/>
                </a:lnTo>
                <a:cubicBezTo>
                  <a:pt x="365760" y="333375"/>
                  <a:pt x="400050" y="299085"/>
                  <a:pt x="400050" y="257175"/>
                </a:cubicBezTo>
                <a:lnTo>
                  <a:pt x="400050" y="76200"/>
                </a:lnTo>
                <a:cubicBezTo>
                  <a:pt x="400050" y="34290"/>
                  <a:pt x="365760" y="0"/>
                  <a:pt x="323850" y="0"/>
                </a:cubicBezTo>
                <a:close/>
                <a:moveTo>
                  <a:pt x="200025" y="266700"/>
                </a:moveTo>
                <a:cubicBezTo>
                  <a:pt x="189548" y="266700"/>
                  <a:pt x="180975" y="258128"/>
                  <a:pt x="180975" y="247650"/>
                </a:cubicBezTo>
                <a:cubicBezTo>
                  <a:pt x="180975" y="237173"/>
                  <a:pt x="189548" y="228600"/>
                  <a:pt x="200025" y="228600"/>
                </a:cubicBezTo>
                <a:cubicBezTo>
                  <a:pt x="210503" y="228600"/>
                  <a:pt x="219075" y="237173"/>
                  <a:pt x="219075" y="247650"/>
                </a:cubicBezTo>
                <a:cubicBezTo>
                  <a:pt x="219075" y="258128"/>
                  <a:pt x="210503" y="266700"/>
                  <a:pt x="200025" y="266700"/>
                </a:cubicBezTo>
                <a:close/>
                <a:moveTo>
                  <a:pt x="219075" y="180975"/>
                </a:moveTo>
                <a:cubicBezTo>
                  <a:pt x="219075" y="191453"/>
                  <a:pt x="210503" y="200025"/>
                  <a:pt x="200025" y="200025"/>
                </a:cubicBezTo>
                <a:cubicBezTo>
                  <a:pt x="189548" y="200025"/>
                  <a:pt x="180975" y="191453"/>
                  <a:pt x="180975" y="180975"/>
                </a:cubicBezTo>
                <a:lnTo>
                  <a:pt x="180975" y="76200"/>
                </a:lnTo>
                <a:cubicBezTo>
                  <a:pt x="180975" y="65723"/>
                  <a:pt x="189548" y="57150"/>
                  <a:pt x="200025" y="57150"/>
                </a:cubicBezTo>
                <a:cubicBezTo>
                  <a:pt x="210503" y="57150"/>
                  <a:pt x="219075" y="65723"/>
                  <a:pt x="219075" y="76200"/>
                </a:cubicBezTo>
                <a:lnTo>
                  <a:pt x="219075" y="180975"/>
                </a:lnTo>
                <a:close/>
              </a:path>
            </a:pathLst>
          </a:custGeom>
          <a:solidFill>
            <a:schemeClr val="bg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06004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33294"/>
            <a:ext cx="9144000" cy="4759287"/>
          </a:xfrm>
          <a:prstGeom prst="rect">
            <a:avLst/>
          </a:prstGeom>
        </p:spPr>
      </p:pic>
    </p:spTree>
    <p:extLst>
      <p:ext uri="{BB962C8B-B14F-4D97-AF65-F5344CB8AC3E}">
        <p14:creationId xmlns:p14="http://schemas.microsoft.com/office/powerpoint/2010/main" val="2879976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How should you prepare?</a:t>
            </a:r>
          </a:p>
        </p:txBody>
      </p:sp>
      <p:sp>
        <p:nvSpPr>
          <p:cNvPr id="4" name="Text Placeholder 3"/>
          <p:cNvSpPr>
            <a:spLocks noGrp="1"/>
          </p:cNvSpPr>
          <p:nvPr>
            <p:ph type="body" idx="1"/>
          </p:nvPr>
        </p:nvSpPr>
        <p:spPr>
          <a:xfrm>
            <a:off x="855300" y="1098171"/>
            <a:ext cx="7575023" cy="3622553"/>
          </a:xfrm>
        </p:spPr>
        <p:txBody>
          <a:bodyPr/>
          <a:lstStyle/>
          <a:p>
            <a:pPr>
              <a:spcBef>
                <a:spcPts val="0"/>
              </a:spcBef>
              <a:spcAft>
                <a:spcPts val="800"/>
              </a:spcAft>
            </a:pPr>
            <a:r>
              <a:rPr lang="en-US" sz="1800" dirty="0"/>
              <a:t>Although it is a test of aptitude rather than academic knowledge, you should still allow time to prepare thoroughly for the UCAT ANZ</a:t>
            </a:r>
          </a:p>
          <a:p>
            <a:pPr>
              <a:spcBef>
                <a:spcPts val="0"/>
              </a:spcBef>
              <a:spcAft>
                <a:spcPts val="800"/>
              </a:spcAft>
            </a:pPr>
            <a:r>
              <a:rPr lang="en-US" sz="1800" dirty="0"/>
              <a:t>We recommend you spend around </a:t>
            </a:r>
            <a:r>
              <a:rPr lang="en-US" sz="1800" b="1" dirty="0"/>
              <a:t>25-30 hours </a:t>
            </a:r>
            <a:r>
              <a:rPr lang="en-US" sz="1800" dirty="0"/>
              <a:t>preparing for the test</a:t>
            </a:r>
          </a:p>
          <a:p>
            <a:pPr>
              <a:spcBef>
                <a:spcPts val="0"/>
              </a:spcBef>
              <a:spcAft>
                <a:spcPts val="800"/>
              </a:spcAft>
            </a:pPr>
            <a:r>
              <a:rPr lang="en-US" sz="1800" dirty="0"/>
              <a:t>Start at least </a:t>
            </a:r>
            <a:r>
              <a:rPr lang="en-US" sz="1800" b="1" dirty="0"/>
              <a:t>4-6 weeks </a:t>
            </a:r>
            <a:r>
              <a:rPr lang="en-US" sz="1800" dirty="0"/>
              <a:t>before your test date</a:t>
            </a:r>
            <a:endParaRPr lang="en-US" sz="1800" dirty="0">
              <a:cs typeface="Calibri"/>
            </a:endParaRPr>
          </a:p>
          <a:p>
            <a:pPr>
              <a:spcBef>
                <a:spcPts val="0"/>
              </a:spcBef>
              <a:spcAft>
                <a:spcPts val="800"/>
              </a:spcAft>
            </a:pPr>
            <a:r>
              <a:rPr lang="en-US" sz="1800" dirty="0"/>
              <a:t>Use the </a:t>
            </a:r>
            <a:r>
              <a:rPr lang="en-US" sz="1800" b="1" dirty="0"/>
              <a:t>official</a:t>
            </a:r>
            <a:r>
              <a:rPr lang="en-US" sz="1800" dirty="0"/>
              <a:t> </a:t>
            </a:r>
            <a:r>
              <a:rPr lang="en-US" sz="1800" b="1" dirty="0"/>
              <a:t>FREE</a:t>
            </a:r>
            <a:r>
              <a:rPr lang="en-US" sz="1800" dirty="0"/>
              <a:t> resources available on the UCAT ANZ website                               (we have over </a:t>
            </a:r>
            <a:r>
              <a:rPr lang="en-US" sz="1800" b="1" dirty="0"/>
              <a:t>1,000</a:t>
            </a:r>
            <a:r>
              <a:rPr lang="en-US" sz="1800" dirty="0"/>
              <a:t> example questions)</a:t>
            </a:r>
          </a:p>
          <a:p>
            <a:r>
              <a:rPr lang="en-US" sz="1800" b="1" dirty="0"/>
              <a:t>Note – the UCAT ANZ consortium does not endorse or recommend any commercial preparation companies or materials. UCAT ANZ is not affiliated with these companies in any way</a:t>
            </a:r>
            <a:r>
              <a:rPr lang="en-US" sz="2000" b="1" dirty="0"/>
              <a:t>.</a:t>
            </a:r>
            <a:endParaRPr lang="en-GB" sz="2000" b="1" dirty="0">
              <a:cs typeface="Calibri"/>
            </a:endParaRP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623;p41"/>
          <p:cNvGrpSpPr/>
          <p:nvPr/>
        </p:nvGrpSpPr>
        <p:grpSpPr>
          <a:xfrm>
            <a:off x="100347" y="543593"/>
            <a:ext cx="335905" cy="397142"/>
            <a:chOff x="4636075" y="261925"/>
            <a:chExt cx="401800" cy="475050"/>
          </a:xfrm>
          <a:solidFill>
            <a:schemeClr val="bg1"/>
          </a:solidFill>
        </p:grpSpPr>
        <p:sp>
          <p:nvSpPr>
            <p:cNvPr id="13" name="Google Shape;624;p41"/>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4" name="Google Shape;625;p41"/>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15" name="Google Shape;626;p41"/>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2" name="Google Shape;627;p41"/>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Tree>
    <p:extLst>
      <p:ext uri="{BB962C8B-B14F-4D97-AF65-F5344CB8AC3E}">
        <p14:creationId xmlns:p14="http://schemas.microsoft.com/office/powerpoint/2010/main" val="4132851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8" name="Google Shape;348;p35"/>
          <p:cNvSpPr txBox="1">
            <a:spLocks noGrp="1"/>
          </p:cNvSpPr>
          <p:nvPr>
            <p:ph type="body" idx="4294967295"/>
          </p:nvPr>
        </p:nvSpPr>
        <p:spPr>
          <a:xfrm>
            <a:off x="828546" y="1035313"/>
            <a:ext cx="3305700" cy="3521573"/>
          </a:xfrm>
          <a:prstGeom prst="rect">
            <a:avLst/>
          </a:prstGeom>
        </p:spPr>
        <p:txBody>
          <a:bodyPr spcFirstLastPara="1" wrap="square" lIns="0" tIns="0" rIns="0" bIns="0" anchor="ctr" anchorCtr="0">
            <a:noAutofit/>
          </a:bodyPr>
          <a:lstStyle/>
          <a:p>
            <a:pPr marL="342900" indent="-342900">
              <a:buClr>
                <a:schemeClr val="accent1">
                  <a:lumMod val="60000"/>
                  <a:lumOff val="40000"/>
                </a:schemeClr>
              </a:buClr>
            </a:pPr>
            <a:r>
              <a:rPr lang="en" sz="2000" dirty="0">
                <a:solidFill>
                  <a:schemeClr val="lt1"/>
                </a:solidFill>
              </a:rPr>
              <a:t>Preparation Plan</a:t>
            </a:r>
          </a:p>
          <a:p>
            <a:pPr marL="342900" indent="-342900">
              <a:buClr>
                <a:schemeClr val="accent1">
                  <a:lumMod val="60000"/>
                  <a:lumOff val="40000"/>
                </a:schemeClr>
              </a:buClr>
            </a:pPr>
            <a:r>
              <a:rPr lang="en" sz="2000" dirty="0">
                <a:solidFill>
                  <a:schemeClr val="lt1"/>
                </a:solidFill>
              </a:rPr>
              <a:t>Tour Tutorial</a:t>
            </a:r>
          </a:p>
          <a:p>
            <a:pPr marL="342900" indent="-342900">
              <a:buClr>
                <a:schemeClr val="accent1">
                  <a:lumMod val="60000"/>
                  <a:lumOff val="40000"/>
                </a:schemeClr>
              </a:buClr>
            </a:pPr>
            <a:r>
              <a:rPr lang="en" sz="2000" dirty="0">
                <a:solidFill>
                  <a:schemeClr val="lt1"/>
                </a:solidFill>
              </a:rPr>
              <a:t>Question Tutorial</a:t>
            </a:r>
          </a:p>
          <a:p>
            <a:pPr marL="342900" indent="-342900">
              <a:buClr>
                <a:schemeClr val="accent1">
                  <a:lumMod val="60000"/>
                  <a:lumOff val="40000"/>
                </a:schemeClr>
              </a:buClr>
            </a:pPr>
            <a:r>
              <a:rPr lang="en" sz="2000" dirty="0">
                <a:solidFill>
                  <a:schemeClr val="lt1"/>
                </a:solidFill>
              </a:rPr>
              <a:t>Question Banks</a:t>
            </a:r>
          </a:p>
          <a:p>
            <a:pPr marL="342900" indent="-342900">
              <a:buClr>
                <a:schemeClr val="accent1">
                  <a:lumMod val="60000"/>
                  <a:lumOff val="40000"/>
                </a:schemeClr>
              </a:buClr>
            </a:pPr>
            <a:r>
              <a:rPr lang="en" sz="2000" dirty="0">
                <a:solidFill>
                  <a:schemeClr val="lt1"/>
                </a:solidFill>
              </a:rPr>
              <a:t>Practice Tests</a:t>
            </a:r>
          </a:p>
          <a:p>
            <a:pPr marL="342900" indent="-342900">
              <a:buClr>
                <a:schemeClr val="accent1">
                  <a:lumMod val="60000"/>
                  <a:lumOff val="40000"/>
                </a:schemeClr>
              </a:buClr>
            </a:pPr>
            <a:r>
              <a:rPr lang="en" sz="2000" dirty="0">
                <a:solidFill>
                  <a:schemeClr val="lt1"/>
                </a:solidFill>
              </a:rPr>
              <a:t>Test Tools</a:t>
            </a:r>
          </a:p>
          <a:p>
            <a:pPr marL="342900" indent="-342900">
              <a:buClr>
                <a:schemeClr val="accent1">
                  <a:lumMod val="60000"/>
                  <a:lumOff val="40000"/>
                </a:schemeClr>
              </a:buClr>
            </a:pPr>
            <a:r>
              <a:rPr lang="en" sz="2000" dirty="0">
                <a:solidFill>
                  <a:schemeClr val="lt1"/>
                </a:solidFill>
              </a:rPr>
              <a:t>Candidate Advice</a:t>
            </a:r>
          </a:p>
        </p:txBody>
      </p:sp>
      <p:sp>
        <p:nvSpPr>
          <p:cNvPr id="10" name="Title 2"/>
          <p:cNvSpPr txBox="1">
            <a:spLocks/>
          </p:cNvSpPr>
          <p:nvPr/>
        </p:nvSpPr>
        <p:spPr>
          <a:xfrm>
            <a:off x="675438" y="374865"/>
            <a:ext cx="6602100" cy="7494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Practice Tests and Resources</a:t>
            </a:r>
            <a:endParaRPr lang="en-GB" sz="3200" dirty="0"/>
          </a:p>
        </p:txBody>
      </p:sp>
      <p:pic>
        <p:nvPicPr>
          <p:cNvPr id="2" name="Picture 1">
            <a:extLst>
              <a:ext uri="{FF2B5EF4-FFF2-40B4-BE49-F238E27FC236}">
                <a16:creationId xmlns:a16="http://schemas.microsoft.com/office/drawing/2014/main" id="{21EB19BF-7DE8-4476-91BE-34C8668FF541}"/>
              </a:ext>
            </a:extLst>
          </p:cNvPr>
          <p:cNvPicPr>
            <a:picLocks noChangeAspect="1"/>
          </p:cNvPicPr>
          <p:nvPr/>
        </p:nvPicPr>
        <p:blipFill>
          <a:blip r:embed="rId3"/>
          <a:stretch>
            <a:fillRect/>
          </a:stretch>
        </p:blipFill>
        <p:spPr>
          <a:xfrm>
            <a:off x="3801461" y="1186819"/>
            <a:ext cx="4639458" cy="3011685"/>
          </a:xfrm>
          <a:prstGeom prst="rect">
            <a:avLst/>
          </a:prstGeom>
        </p:spPr>
      </p:pic>
    </p:spTree>
    <p:extLst>
      <p:ext uri="{BB962C8B-B14F-4D97-AF65-F5344CB8AC3E}">
        <p14:creationId xmlns:p14="http://schemas.microsoft.com/office/powerpoint/2010/main" val="2932203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300" y="330627"/>
            <a:ext cx="6602100" cy="552301"/>
          </a:xfrm>
        </p:spPr>
        <p:txBody>
          <a:bodyPr/>
          <a:lstStyle/>
          <a:p>
            <a:r>
              <a:rPr lang="en-GB" dirty="0"/>
              <a:t>Tips and Advice</a:t>
            </a:r>
          </a:p>
        </p:txBody>
      </p:sp>
      <p:sp>
        <p:nvSpPr>
          <p:cNvPr id="4" name="Text Placeholder 3"/>
          <p:cNvSpPr>
            <a:spLocks noGrp="1"/>
          </p:cNvSpPr>
          <p:nvPr>
            <p:ph type="body" idx="1"/>
          </p:nvPr>
        </p:nvSpPr>
        <p:spPr>
          <a:xfrm>
            <a:off x="855300" y="1194010"/>
            <a:ext cx="5132905" cy="3857340"/>
          </a:xfrm>
        </p:spPr>
        <p:txBody>
          <a:bodyPr/>
          <a:lstStyle/>
          <a:p>
            <a:r>
              <a:rPr lang="en-GB" sz="1800" dirty="0"/>
              <a:t>Practise the test timings, try to answer all the questions, </a:t>
            </a:r>
            <a:r>
              <a:rPr lang="en-GB" sz="1800" b="1" dirty="0">
                <a:solidFill>
                  <a:srgbClr val="3E767A"/>
                </a:solidFill>
              </a:rPr>
              <a:t>don’t leave blanks </a:t>
            </a:r>
          </a:p>
          <a:p>
            <a:r>
              <a:rPr lang="en-GB" sz="1800" dirty="0"/>
              <a:t>Remember that no points are deducted for wrong answers so if you’re stuck use your </a:t>
            </a:r>
            <a:r>
              <a:rPr lang="en-GB" sz="1800" b="1" dirty="0">
                <a:solidFill>
                  <a:srgbClr val="3E767A"/>
                </a:solidFill>
              </a:rPr>
              <a:t>best guess</a:t>
            </a:r>
          </a:p>
          <a:p>
            <a:r>
              <a:rPr lang="en-GB" sz="1800" dirty="0"/>
              <a:t>Use the </a:t>
            </a:r>
            <a:r>
              <a:rPr lang="en-GB" sz="1800" b="1" dirty="0">
                <a:solidFill>
                  <a:srgbClr val="3E767A"/>
                </a:solidFill>
              </a:rPr>
              <a:t>Flag</a:t>
            </a:r>
            <a:r>
              <a:rPr lang="en-GB" sz="1800" b="1" dirty="0"/>
              <a:t> </a:t>
            </a:r>
            <a:r>
              <a:rPr lang="en-GB" sz="1800" b="1" dirty="0">
                <a:solidFill>
                  <a:srgbClr val="3E767A"/>
                </a:solidFill>
              </a:rPr>
              <a:t>and</a:t>
            </a:r>
            <a:r>
              <a:rPr lang="en-GB" sz="1800" b="1" dirty="0"/>
              <a:t> </a:t>
            </a:r>
            <a:r>
              <a:rPr lang="en-GB" sz="1800" b="1" dirty="0">
                <a:solidFill>
                  <a:srgbClr val="3E767A"/>
                </a:solidFill>
              </a:rPr>
              <a:t>Review</a:t>
            </a:r>
            <a:r>
              <a:rPr lang="en-GB" sz="1800" b="1" dirty="0"/>
              <a:t> </a:t>
            </a:r>
            <a:r>
              <a:rPr lang="en-GB" sz="1800" dirty="0"/>
              <a:t>functions of the test effectively to manage your time</a:t>
            </a:r>
          </a:p>
          <a:p>
            <a:r>
              <a:rPr lang="en-GB" sz="1800" dirty="0"/>
              <a:t>Use the official practice tests towards the end of your preparation to see where you need to manage your time more effectively</a:t>
            </a:r>
          </a:p>
        </p:txBody>
      </p:sp>
    </p:spTree>
    <p:extLst>
      <p:ext uri="{BB962C8B-B14F-4D97-AF65-F5344CB8AC3E}">
        <p14:creationId xmlns:p14="http://schemas.microsoft.com/office/powerpoint/2010/main" val="36414457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855275" y="425274"/>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Test Day</a:t>
            </a:r>
            <a:endParaRPr dirty="0"/>
          </a:p>
        </p:txBody>
      </p:sp>
      <p:sp>
        <p:nvSpPr>
          <p:cNvPr id="7" name="Google Shape;52;p7"/>
          <p:cNvSpPr/>
          <p:nvPr/>
        </p:nvSpPr>
        <p:spPr>
          <a:xfrm rot="10800000">
            <a:off x="-112201" y="447576"/>
            <a:ext cx="749400" cy="7494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564;p40"/>
          <p:cNvGrpSpPr/>
          <p:nvPr/>
        </p:nvGrpSpPr>
        <p:grpSpPr>
          <a:xfrm>
            <a:off x="121407" y="658882"/>
            <a:ext cx="282184" cy="282184"/>
            <a:chOff x="3277794" y="2969995"/>
            <a:chExt cx="457200" cy="457200"/>
          </a:xfrm>
          <a:solidFill>
            <a:schemeClr val="bg1"/>
          </a:solidFill>
        </p:grpSpPr>
        <p:sp>
          <p:nvSpPr>
            <p:cNvPr id="9" name="Google Shape;565;p40"/>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 name="Google Shape;566;p40"/>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67;p40"/>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 name="Text Placeholder 2"/>
          <p:cNvSpPr>
            <a:spLocks noGrp="1"/>
          </p:cNvSpPr>
          <p:nvPr>
            <p:ph type="body" idx="1"/>
          </p:nvPr>
        </p:nvSpPr>
        <p:spPr>
          <a:xfrm>
            <a:off x="309530" y="1353949"/>
            <a:ext cx="5751204" cy="3364277"/>
          </a:xfrm>
        </p:spPr>
        <p:txBody>
          <a:bodyPr/>
          <a:lstStyle/>
          <a:p>
            <a:pPr marL="252000" indent="-252000">
              <a:lnSpc>
                <a:spcPct val="100000"/>
              </a:lnSpc>
              <a:spcBef>
                <a:spcPts val="0"/>
              </a:spcBef>
              <a:spcAft>
                <a:spcPts val="800"/>
              </a:spcAft>
            </a:pPr>
            <a:r>
              <a:rPr lang="en-GB" sz="1600" dirty="0"/>
              <a:t>Arrive at the Test Centre 30 minutes before your appointment time - if you are late you may not be allowed to sit the test</a:t>
            </a:r>
          </a:p>
          <a:p>
            <a:pPr marL="252000" indent="-252000">
              <a:lnSpc>
                <a:spcPct val="100000"/>
              </a:lnSpc>
              <a:spcBef>
                <a:spcPts val="0"/>
              </a:spcBef>
              <a:spcAft>
                <a:spcPts val="800"/>
              </a:spcAft>
            </a:pPr>
            <a:r>
              <a:rPr lang="en-GB" sz="1600" dirty="0">
                <a:cs typeface="Calibri"/>
              </a:rPr>
              <a:t>Make sure you take the </a:t>
            </a:r>
            <a:r>
              <a:rPr lang="en-GB" sz="1600" b="1" dirty="0">
                <a:cs typeface="Calibri"/>
              </a:rPr>
              <a:t>correct ID </a:t>
            </a:r>
            <a:r>
              <a:rPr lang="en-GB" sz="1600" dirty="0">
                <a:cs typeface="Calibri"/>
              </a:rPr>
              <a:t>or you will not be allowed to sit the test</a:t>
            </a:r>
          </a:p>
          <a:p>
            <a:pPr marL="252000" indent="-252000">
              <a:lnSpc>
                <a:spcPct val="100000"/>
              </a:lnSpc>
              <a:spcBef>
                <a:spcPts val="0"/>
              </a:spcBef>
              <a:spcAft>
                <a:spcPts val="800"/>
              </a:spcAft>
            </a:pPr>
            <a:r>
              <a:rPr lang="en-GB" sz="1600" dirty="0"/>
              <a:t>Read the </a:t>
            </a:r>
            <a:r>
              <a:rPr lang="en-GB" sz="1600" b="1" dirty="0"/>
              <a:t>Candidate Examination Rules </a:t>
            </a:r>
            <a:r>
              <a:rPr lang="en-GB" sz="1600" dirty="0"/>
              <a:t>carefully</a:t>
            </a:r>
          </a:p>
          <a:p>
            <a:pPr marL="252000" indent="-252000">
              <a:lnSpc>
                <a:spcPct val="100000"/>
              </a:lnSpc>
              <a:spcBef>
                <a:spcPts val="0"/>
              </a:spcBef>
              <a:spcAft>
                <a:spcPts val="800"/>
              </a:spcAft>
            </a:pPr>
            <a:r>
              <a:rPr lang="en-GB" sz="1600" dirty="0"/>
              <a:t>Other people will be testing in the same room as you so you may use earplugs if you wish. See the Test Day page of our website for more information.</a:t>
            </a:r>
          </a:p>
          <a:p>
            <a:pPr marL="252000" indent="-252000">
              <a:lnSpc>
                <a:spcPct val="100000"/>
              </a:lnSpc>
              <a:spcBef>
                <a:spcPts val="0"/>
              </a:spcBef>
              <a:spcAft>
                <a:spcPts val="800"/>
              </a:spcAft>
            </a:pPr>
            <a:r>
              <a:rPr lang="en-GB" sz="1600" dirty="0"/>
              <a:t>If you experience any issues during your test you must </a:t>
            </a:r>
            <a:r>
              <a:rPr lang="en-GB" sz="1600" b="1" dirty="0"/>
              <a:t>notify the invigilator immediately.</a:t>
            </a:r>
            <a:endParaRPr lang="en-GB" sz="1600" b="1" dirty="0">
              <a:ea typeface="+mn-lt"/>
              <a:cs typeface="+mn-lt"/>
            </a:endParaRPr>
          </a:p>
          <a:p>
            <a:pPr marL="0" indent="0">
              <a:lnSpc>
                <a:spcPct val="100000"/>
              </a:lnSpc>
              <a:spcBef>
                <a:spcPts val="0"/>
              </a:spcBef>
              <a:spcAft>
                <a:spcPts val="800"/>
              </a:spcAft>
              <a:buNone/>
            </a:pPr>
            <a:endParaRPr lang="en-GB" sz="1600" dirty="0"/>
          </a:p>
          <a:p>
            <a:pPr marL="252000" indent="-252000">
              <a:lnSpc>
                <a:spcPct val="100000"/>
              </a:lnSpc>
              <a:spcBef>
                <a:spcPts val="0"/>
              </a:spcBef>
              <a:spcAft>
                <a:spcPts val="800"/>
              </a:spcAft>
            </a:pPr>
            <a:endParaRPr lang="en-GB"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26"/>
          <p:cNvSpPr txBox="1">
            <a:spLocks/>
          </p:cNvSpPr>
          <p:nvPr/>
        </p:nvSpPr>
        <p:spPr>
          <a:xfrm>
            <a:off x="850605" y="242275"/>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chemeClr val="bg1"/>
                </a:solidFill>
                <a:latin typeface="Cabin Condensed SemiBold"/>
                <a:sym typeface="Cabin Condensed SemiBold"/>
              </a:rPr>
              <a:t>Scoring</a:t>
            </a:r>
            <a:endParaRPr lang="en-GB" dirty="0">
              <a:solidFill>
                <a:schemeClr val="bg1"/>
              </a:solidFill>
            </a:endParaRPr>
          </a:p>
        </p:txBody>
      </p:sp>
      <p:sp>
        <p:nvSpPr>
          <p:cNvPr id="6" name="Google Shape;147;p19"/>
          <p:cNvSpPr txBox="1">
            <a:spLocks/>
          </p:cNvSpPr>
          <p:nvPr/>
        </p:nvSpPr>
        <p:spPr>
          <a:xfrm>
            <a:off x="786750" y="976784"/>
            <a:ext cx="6166943" cy="351724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lvl="0">
              <a:lnSpc>
                <a:spcPct val="115000"/>
              </a:lnSpc>
              <a:spcBef>
                <a:spcPts val="600"/>
              </a:spcBef>
              <a:buClr>
                <a:schemeClr val="accent1">
                  <a:lumMod val="60000"/>
                  <a:lumOff val="40000"/>
                </a:schemeClr>
              </a:buClr>
              <a:buSzPts val="2400"/>
            </a:pPr>
            <a:r>
              <a:rPr lang="en-GB" sz="2000" dirty="0">
                <a:solidFill>
                  <a:schemeClr val="bg1"/>
                </a:solidFill>
                <a:latin typeface="News Cycle"/>
                <a:sym typeface="News Cycle"/>
              </a:rPr>
              <a:t>Your UCAT ANZ result will comprise of a </a:t>
            </a:r>
            <a:r>
              <a:rPr lang="en-GB" sz="2000" dirty="0">
                <a:solidFill>
                  <a:schemeClr val="accent1">
                    <a:lumMod val="40000"/>
                    <a:lumOff val="60000"/>
                  </a:schemeClr>
                </a:solidFill>
                <a:latin typeface="News Cycle"/>
                <a:sym typeface="News Cycle"/>
              </a:rPr>
              <a:t>total score of between 1200 and 3600 for the 4 cognitive subtests:</a:t>
            </a:r>
            <a:br>
              <a:rPr lang="en-GB" sz="2000" dirty="0">
                <a:solidFill>
                  <a:schemeClr val="accent1">
                    <a:lumMod val="40000"/>
                    <a:lumOff val="60000"/>
                  </a:schemeClr>
                </a:solidFill>
                <a:latin typeface="News Cycle"/>
                <a:sym typeface="News Cycle"/>
              </a:rPr>
            </a:br>
            <a:endParaRPr lang="en-GB" sz="2000" dirty="0">
              <a:solidFill>
                <a:schemeClr val="accent1">
                  <a:lumMod val="40000"/>
                  <a:lumOff val="60000"/>
                </a:schemeClr>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Verbal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Decision Making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Quantitative Reasoning  –  300 to 900</a:t>
            </a: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Abstract Reasoning  –  300 to 900</a:t>
            </a:r>
          </a:p>
          <a:p>
            <a:pPr marL="457200" lvl="6" indent="-381000">
              <a:lnSpc>
                <a:spcPct val="115000"/>
              </a:lnSpc>
              <a:spcBef>
                <a:spcPts val="600"/>
              </a:spcBef>
              <a:buClr>
                <a:schemeClr val="accent1">
                  <a:lumMod val="60000"/>
                  <a:lumOff val="40000"/>
                </a:schemeClr>
              </a:buClr>
              <a:buSzPts val="2400"/>
              <a:buFont typeface="News Cycle"/>
              <a:buChar char="•"/>
            </a:pPr>
            <a:endParaRPr lang="en-GB" sz="1800" dirty="0">
              <a:solidFill>
                <a:schemeClr val="bg1"/>
              </a:solidFill>
              <a:latin typeface="News Cycle"/>
              <a:sym typeface="News Cycle"/>
            </a:endParaRPr>
          </a:p>
          <a:p>
            <a:pPr marL="457200" lvl="6" indent="-381000">
              <a:lnSpc>
                <a:spcPct val="115000"/>
              </a:lnSpc>
              <a:spcBef>
                <a:spcPts val="600"/>
              </a:spcBef>
              <a:buClr>
                <a:schemeClr val="accent1">
                  <a:lumMod val="60000"/>
                  <a:lumOff val="40000"/>
                </a:schemeClr>
              </a:buClr>
              <a:buSzPts val="2400"/>
              <a:buFont typeface="News Cycle"/>
              <a:buChar char="•"/>
            </a:pPr>
            <a:r>
              <a:rPr lang="en-GB" sz="1800" dirty="0">
                <a:solidFill>
                  <a:schemeClr val="bg1"/>
                </a:solidFill>
                <a:latin typeface="News Cycle"/>
                <a:sym typeface="News Cycle"/>
              </a:rPr>
              <a:t>A separate score for Situational Judgement between 300 - 900</a:t>
            </a:r>
          </a:p>
        </p:txBody>
      </p:sp>
      <p:grpSp>
        <p:nvGrpSpPr>
          <p:cNvPr id="8" name="Google Shape;924;p42"/>
          <p:cNvGrpSpPr/>
          <p:nvPr/>
        </p:nvGrpSpPr>
        <p:grpSpPr>
          <a:xfrm>
            <a:off x="5537920" y="1981169"/>
            <a:ext cx="1573686" cy="1523365"/>
            <a:chOff x="7804870" y="2682313"/>
            <a:chExt cx="720118" cy="719782"/>
          </a:xfrm>
        </p:grpSpPr>
        <p:sp>
          <p:nvSpPr>
            <p:cNvPr id="9" name="Google Shape;925;p42"/>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0" name="Google Shape;926;p42"/>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1" name="Google Shape;927;p42"/>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2" name="Google Shape;928;p42"/>
            <p:cNvSpPr/>
            <p:nvPr/>
          </p:nvSpPr>
          <p:spPr>
            <a:xfrm>
              <a:off x="8166284"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1">
                <a:lumMod val="40000"/>
                <a:lumOff val="60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sp>
          <p:nvSpPr>
            <p:cNvPr id="13" name="Google Shape;929;p42"/>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3">
                <a:lumMod val="75000"/>
              </a:scheme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60000"/>
                    <a:lumOff val="40000"/>
                  </a:schemeClr>
                </a:solidFill>
                <a:latin typeface="Calibri"/>
                <a:ea typeface="Calibri"/>
                <a:cs typeface="Calibri"/>
                <a:sym typeface="Calibri"/>
              </a:endParaRPr>
            </a:p>
          </p:txBody>
        </p:sp>
      </p:grpSp>
      <p:sp>
        <p:nvSpPr>
          <p:cNvPr id="16" name="TextBox 15">
            <a:extLst>
              <a:ext uri="{FF2B5EF4-FFF2-40B4-BE49-F238E27FC236}">
                <a16:creationId xmlns:a16="http://schemas.microsoft.com/office/drawing/2014/main" id="{FCED7BEF-15DF-4A5D-9338-F4CCD6729482}"/>
              </a:ext>
            </a:extLst>
          </p:cNvPr>
          <p:cNvSpPr txBox="1"/>
          <p:nvPr/>
        </p:nvSpPr>
        <p:spPr>
          <a:xfrm>
            <a:off x="7062771" y="1661658"/>
            <a:ext cx="2024522" cy="584775"/>
          </a:xfrm>
          <a:prstGeom prst="rect">
            <a:avLst/>
          </a:prstGeom>
          <a:noFill/>
        </p:spPr>
        <p:txBody>
          <a:bodyPr wrap="square" rtlCol="0">
            <a:spAutoFit/>
          </a:bodyPr>
          <a:lstStyle/>
          <a:p>
            <a:r>
              <a:rPr lang="en-AU" sz="1600" dirty="0">
                <a:solidFill>
                  <a:schemeClr val="bg1"/>
                </a:solidFill>
                <a:latin typeface="News Cycle" panose="020B0604020202020204" charset="2"/>
              </a:rPr>
              <a:t>The mean score for 2023 was 2563</a:t>
            </a:r>
          </a:p>
        </p:txBody>
      </p:sp>
    </p:spTree>
    <p:extLst>
      <p:ext uri="{BB962C8B-B14F-4D97-AF65-F5344CB8AC3E}">
        <p14:creationId xmlns:p14="http://schemas.microsoft.com/office/powerpoint/2010/main" val="3698665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1"/>
          <p:cNvSpPr txBox="1">
            <a:spLocks noGrp="1"/>
          </p:cNvSpPr>
          <p:nvPr>
            <p:ph type="ctrTitle" idx="4294967295"/>
          </p:nvPr>
        </p:nvSpPr>
        <p:spPr>
          <a:xfrm>
            <a:off x="855300" y="431583"/>
            <a:ext cx="6388419" cy="744251"/>
          </a:xfrm>
          <a:prstGeom prst="rect">
            <a:avLst/>
          </a:prstGeom>
        </p:spPr>
        <p:txBody>
          <a:bodyPr spcFirstLastPara="1" wrap="square" lIns="0" tIns="0" rIns="0" bIns="0" anchor="ctr" anchorCtr="0">
            <a:noAutofit/>
          </a:bodyPr>
          <a:lstStyle/>
          <a:p>
            <a:pPr marL="0" lvl="0" indent="0" algn="l" rtl="0">
              <a:lnSpc>
                <a:spcPct val="80000"/>
              </a:lnSpc>
              <a:spcBef>
                <a:spcPts val="0"/>
              </a:spcBef>
              <a:spcAft>
                <a:spcPts val="0"/>
              </a:spcAft>
              <a:buNone/>
            </a:pPr>
            <a:r>
              <a:rPr lang="en" dirty="0"/>
              <a:t>Results</a:t>
            </a:r>
            <a:endParaRPr dirty="0"/>
          </a:p>
        </p:txBody>
      </p:sp>
      <p:sp>
        <p:nvSpPr>
          <p:cNvPr id="163" name="Google Shape;163;p21"/>
          <p:cNvSpPr txBox="1">
            <a:spLocks noGrp="1"/>
          </p:cNvSpPr>
          <p:nvPr>
            <p:ph type="subTitle" idx="4294967295"/>
          </p:nvPr>
        </p:nvSpPr>
        <p:spPr>
          <a:xfrm>
            <a:off x="855300" y="1061021"/>
            <a:ext cx="5071903" cy="3541207"/>
          </a:xfrm>
          <a:prstGeom prst="rect">
            <a:avLst/>
          </a:prstGeom>
          <a:ln w="28575"/>
        </p:spPr>
        <p:txBody>
          <a:bodyPr spcFirstLastPara="1" wrap="square" lIns="0" tIns="0" rIns="0" bIns="0" anchor="t" anchorCtr="0">
            <a:noAutofit/>
          </a:bodyPr>
          <a:lstStyle/>
          <a:p>
            <a:r>
              <a:rPr lang="en-US" sz="1600" dirty="0"/>
              <a:t>UCAT ANZ 2024 results are valid for the 2024 university admissions cycle ONLY (for entry to university in 2025). </a:t>
            </a:r>
          </a:p>
          <a:p>
            <a:r>
              <a:rPr lang="en-US" sz="1600" dirty="0"/>
              <a:t>Results are available in your candidate account within 24 hours of sitting the test</a:t>
            </a:r>
          </a:p>
          <a:p>
            <a:r>
              <a:rPr lang="en-US" sz="1600" dirty="0"/>
              <a:t>Before you submit your university application </a:t>
            </a:r>
            <a:r>
              <a:rPr lang="en-US" sz="1600" b="1" dirty="0">
                <a:solidFill>
                  <a:srgbClr val="3E767A"/>
                </a:solidFill>
              </a:rPr>
              <a:t>check how the universities use the test</a:t>
            </a:r>
            <a:r>
              <a:rPr lang="en-US" sz="1600" dirty="0">
                <a:solidFill>
                  <a:srgbClr val="3E767A"/>
                </a:solidFill>
              </a:rPr>
              <a:t> </a:t>
            </a:r>
            <a:r>
              <a:rPr lang="en-US" sz="1600" dirty="0"/>
              <a:t>or you might be wasting an application</a:t>
            </a:r>
            <a:endParaRPr lang="en-US" sz="1600" dirty="0">
              <a:cs typeface="Calibri"/>
            </a:endParaRPr>
          </a:p>
          <a:p>
            <a:r>
              <a:rPr lang="en-US" sz="1600" dirty="0"/>
              <a:t>We pass your results to the universities in early September 2024</a:t>
            </a:r>
          </a:p>
          <a:p>
            <a:r>
              <a:rPr lang="en-GB" sz="1600" dirty="0"/>
              <a:t>You do not need to tell us your application choices or pass your test result to your universities yourself</a:t>
            </a:r>
            <a:endParaRPr lang="en-US" sz="1600" dirty="0">
              <a:cs typeface="Calibri"/>
            </a:endParaRPr>
          </a:p>
        </p:txBody>
      </p:sp>
      <p:grpSp>
        <p:nvGrpSpPr>
          <p:cNvPr id="2" name="Group 1"/>
          <p:cNvGrpSpPr/>
          <p:nvPr/>
        </p:nvGrpSpPr>
        <p:grpSpPr>
          <a:xfrm>
            <a:off x="7596253" y="1181946"/>
            <a:ext cx="1182172" cy="2613260"/>
            <a:chOff x="6234429" y="620186"/>
            <a:chExt cx="1368418" cy="3313639"/>
          </a:xfrm>
        </p:grpSpPr>
        <p:grpSp>
          <p:nvGrpSpPr>
            <p:cNvPr id="25" name="Google Shape;320;p33"/>
            <p:cNvGrpSpPr/>
            <p:nvPr/>
          </p:nvGrpSpPr>
          <p:grpSpPr>
            <a:xfrm>
              <a:off x="6234429" y="620186"/>
              <a:ext cx="1368418" cy="3313639"/>
              <a:chOff x="5353200" y="373572"/>
              <a:chExt cx="2119546" cy="4396359"/>
            </a:xfrm>
          </p:grpSpPr>
          <p:sp>
            <p:nvSpPr>
              <p:cNvPr id="26" name="Google Shape;321;p33"/>
              <p:cNvSpPr/>
              <p:nvPr/>
            </p:nvSpPr>
            <p:spPr>
              <a:xfrm>
                <a:off x="5353200" y="373572"/>
                <a:ext cx="2119546" cy="4396359"/>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a:noFill/>
              </a:ln>
              <a:effectLst>
                <a:outerShdw blurRad="57150" algn="bl" rotWithShape="0">
                  <a:schemeClr val="dk1">
                    <a:alpha val="3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2;p33"/>
              <p:cNvSpPr/>
              <p:nvPr/>
            </p:nvSpPr>
            <p:spPr>
              <a:xfrm>
                <a:off x="6200687" y="4493184"/>
                <a:ext cx="422999" cy="150972"/>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3;p33"/>
              <p:cNvSpPr/>
              <p:nvPr/>
            </p:nvSpPr>
            <p:spPr>
              <a:xfrm>
                <a:off x="5739987" y="529223"/>
                <a:ext cx="83354" cy="83354"/>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4;p33"/>
              <p:cNvSpPr/>
              <p:nvPr/>
            </p:nvSpPr>
            <p:spPr>
              <a:xfrm>
                <a:off x="6208555" y="538664"/>
                <a:ext cx="408837" cy="64493"/>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9548" y="914102"/>
              <a:ext cx="1245888" cy="2702944"/>
            </a:xfrm>
            <a:prstGeom prst="rect">
              <a:avLst/>
            </a:prstGeom>
            <a:noFill/>
            <a:ln w="12700">
              <a:solidFill>
                <a:srgbClr val="C1D2D7"/>
              </a:solidFill>
            </a:ln>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7040636" y="1930356"/>
            <a:ext cx="643191" cy="1846819"/>
          </a:xfrm>
          <a:prstGeom prst="rect">
            <a:avLst/>
          </a:prstGeom>
          <a:solidFill>
            <a:srgbClr val="E5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6404275" y="1649249"/>
            <a:ext cx="1279552" cy="2145957"/>
            <a:chOff x="7736044" y="1374403"/>
            <a:chExt cx="1193536" cy="1867078"/>
          </a:xfrm>
        </p:grpSpPr>
        <p:grpSp>
          <p:nvGrpSpPr>
            <p:cNvPr id="18" name="Google Shape;653;p41"/>
            <p:cNvGrpSpPr/>
            <p:nvPr/>
          </p:nvGrpSpPr>
          <p:grpSpPr>
            <a:xfrm>
              <a:off x="7736044" y="1374403"/>
              <a:ext cx="1193536" cy="1631689"/>
              <a:chOff x="621550" y="922575"/>
              <a:chExt cx="378575" cy="464050"/>
            </a:xfrm>
            <a:solidFill>
              <a:srgbClr val="96A2A7"/>
            </a:solidFill>
          </p:grpSpPr>
          <p:sp>
            <p:nvSpPr>
              <p:cNvPr id="20" name="Google Shape;655;p41"/>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656;p41"/>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22" name="Google Shape;673;p41"/>
            <p:cNvGrpSpPr/>
            <p:nvPr/>
          </p:nvGrpSpPr>
          <p:grpSpPr>
            <a:xfrm>
              <a:off x="8348590" y="2737227"/>
              <a:ext cx="510469" cy="504254"/>
              <a:chOff x="5926225" y="921350"/>
              <a:chExt cx="517800" cy="504350"/>
            </a:xfrm>
            <a:solidFill>
              <a:srgbClr val="AB1638"/>
            </a:solidFill>
          </p:grpSpPr>
          <p:sp>
            <p:nvSpPr>
              <p:cNvPr id="23" name="Google Shape;674;p4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4" name="Google Shape;675;p4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2" name="Text Placeholder 1"/>
          <p:cNvSpPr>
            <a:spLocks noGrp="1"/>
          </p:cNvSpPr>
          <p:nvPr>
            <p:ph type="body" idx="1"/>
          </p:nvPr>
        </p:nvSpPr>
        <p:spPr>
          <a:xfrm>
            <a:off x="855300" y="1261681"/>
            <a:ext cx="4739384" cy="2373059"/>
          </a:xfrm>
        </p:spPr>
        <p:txBody>
          <a:bodyPr/>
          <a:lstStyle/>
          <a:p>
            <a:pPr>
              <a:lnSpc>
                <a:spcPct val="100000"/>
              </a:lnSpc>
              <a:spcAft>
                <a:spcPts val="1200"/>
              </a:spcAft>
            </a:pPr>
            <a:r>
              <a:rPr lang="en-GB" dirty="0"/>
              <a:t>For more information </a:t>
            </a:r>
            <a:r>
              <a:rPr lang="en-US" dirty="0">
                <a:ea typeface="+mn-lt"/>
                <a:cs typeface="+mn-lt"/>
              </a:rPr>
              <a:t>visit the UCAT ANZ website: </a:t>
            </a:r>
            <a:r>
              <a:rPr lang="en-US" sz="2800" b="1" dirty="0">
                <a:solidFill>
                  <a:schemeClr val="accent1">
                    <a:lumMod val="60000"/>
                    <a:lumOff val="40000"/>
                  </a:schemeClr>
                </a:solidFill>
                <a:ea typeface="+mn-lt"/>
                <a:cs typeface="+mn-lt"/>
              </a:rPr>
              <a:t>ucat.edu.au</a:t>
            </a:r>
          </a:p>
          <a:p>
            <a:pPr>
              <a:lnSpc>
                <a:spcPct val="100000"/>
              </a:lnSpc>
            </a:pPr>
            <a:r>
              <a:rPr lang="en-US" dirty="0">
                <a:ea typeface="+mn-lt"/>
                <a:cs typeface="+mn-lt"/>
              </a:rPr>
              <a:t>Follow UCAT ANZ on social media for important updates</a:t>
            </a:r>
            <a:endParaRPr lang="en-GB" dirty="0"/>
          </a:p>
        </p:txBody>
      </p:sp>
      <p:sp>
        <p:nvSpPr>
          <p:cNvPr id="353" name="Google Shape;353;p36"/>
          <p:cNvSpPr txBox="1">
            <a:spLocks noGrp="1"/>
          </p:cNvSpPr>
          <p:nvPr>
            <p:ph type="ctrTitle" idx="4294967295"/>
          </p:nvPr>
        </p:nvSpPr>
        <p:spPr>
          <a:xfrm>
            <a:off x="855300" y="407570"/>
            <a:ext cx="4397375" cy="714375"/>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6000" dirty="0"/>
              <a:t>THANK YOU!</a:t>
            </a:r>
            <a:endParaRPr sz="6000" dirty="0"/>
          </a:p>
        </p:txBody>
      </p:sp>
      <p:sp>
        <p:nvSpPr>
          <p:cNvPr id="8" name="TextBox 5"/>
          <p:cNvSpPr txBox="1"/>
          <p:nvPr/>
        </p:nvSpPr>
        <p:spPr>
          <a:xfrm>
            <a:off x="3320075" y="3895917"/>
            <a:ext cx="2786040" cy="67864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
              <a:lnSpc>
                <a:spcPct val="150000"/>
              </a:lnSpc>
            </a:pPr>
            <a:r>
              <a:rPr lang="en-GB" dirty="0">
                <a:solidFill>
                  <a:srgbClr val="000000"/>
                </a:solidFill>
                <a:latin typeface="News Cycle" panose="020B0604020202020204" charset="2"/>
              </a:rPr>
              <a:t> </a:t>
            </a:r>
            <a:r>
              <a:rPr lang="en-GB" sz="2800" b="1" dirty="0">
                <a:solidFill>
                  <a:schemeClr val="accent1">
                    <a:lumMod val="60000"/>
                    <a:lumOff val="40000"/>
                  </a:schemeClr>
                </a:solidFill>
                <a:latin typeface="News Cycle" panose="020B0604020202020204" charset="2"/>
              </a:rPr>
              <a:t>@</a:t>
            </a:r>
            <a:r>
              <a:rPr lang="en-GB" sz="2800" b="1" dirty="0" err="1">
                <a:solidFill>
                  <a:schemeClr val="accent1">
                    <a:lumMod val="60000"/>
                    <a:lumOff val="40000"/>
                  </a:schemeClr>
                </a:solidFill>
                <a:latin typeface="News Cycle" panose="020B0604020202020204" charset="2"/>
              </a:rPr>
              <a:t>ucatofficialanz</a:t>
            </a:r>
            <a:endParaRPr lang="en-GB" sz="2800" b="1" noProof="1">
              <a:solidFill>
                <a:schemeClr val="accent1">
                  <a:lumMod val="60000"/>
                  <a:lumOff val="40000"/>
                </a:schemeClr>
              </a:solidFill>
              <a:latin typeface="News Cycle" panose="020B0604020202020204" charset="2"/>
              <a:cs typeface="Calibri"/>
            </a:endParaRPr>
          </a:p>
        </p:txBody>
      </p:sp>
      <p:pic>
        <p:nvPicPr>
          <p:cNvPr id="7" name="Picture 6">
            <a:extLst>
              <a:ext uri="{FF2B5EF4-FFF2-40B4-BE49-F238E27FC236}">
                <a16:creationId xmlns:a16="http://schemas.microsoft.com/office/drawing/2014/main" id="{80062348-5F12-4C02-9F6B-C01BB54D7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416" y="3995440"/>
            <a:ext cx="676657" cy="676657"/>
          </a:xfrm>
          <a:prstGeom prst="rect">
            <a:avLst/>
          </a:prstGeom>
        </p:spPr>
      </p:pic>
      <p:pic>
        <p:nvPicPr>
          <p:cNvPr id="9" name="Picture 8">
            <a:extLst>
              <a:ext uri="{FF2B5EF4-FFF2-40B4-BE49-F238E27FC236}">
                <a16:creationId xmlns:a16="http://schemas.microsoft.com/office/drawing/2014/main" id="{94572112-46D6-433E-A01E-6213ED375F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3778" y="3974571"/>
            <a:ext cx="718393" cy="718393"/>
          </a:xfrm>
          <a:prstGeom prst="rect">
            <a:avLst/>
          </a:prstGeom>
        </p:spPr>
      </p:pic>
      <p:sp>
        <p:nvSpPr>
          <p:cNvPr id="10" name="Oval 9">
            <a:extLst>
              <a:ext uri="{FF2B5EF4-FFF2-40B4-BE49-F238E27FC236}">
                <a16:creationId xmlns:a16="http://schemas.microsoft.com/office/drawing/2014/main" id="{5B3FC0B3-0A97-4EAB-8629-FBD74B87AFD1}"/>
              </a:ext>
            </a:extLst>
          </p:cNvPr>
          <p:cNvSpPr/>
          <p:nvPr/>
        </p:nvSpPr>
        <p:spPr>
          <a:xfrm>
            <a:off x="2695876" y="3993450"/>
            <a:ext cx="718392" cy="678647"/>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p:nvPr/>
        </p:nvSpPr>
        <p:spPr>
          <a:xfrm rot="10800000">
            <a:off x="-262886" y="1681160"/>
            <a:ext cx="1781700" cy="1781700"/>
          </a:xfrm>
          <a:prstGeom prst="chord">
            <a:avLst>
              <a:gd name="adj1" fmla="val 2700000"/>
              <a:gd name="adj2" fmla="val 1890027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8"/>
          <p:cNvSpPr/>
          <p:nvPr/>
        </p:nvSpPr>
        <p:spPr>
          <a:xfrm>
            <a:off x="226895" y="2122799"/>
            <a:ext cx="735233" cy="853819"/>
          </a:xfrm>
          <a:custGeom>
            <a:avLst/>
            <a:gdLst/>
            <a:ahLst/>
            <a:cxnLst/>
            <a:rect l="l" t="t" r="r" b="b"/>
            <a:pathLst>
              <a:path w="393699" h="457199" extrusionOk="0">
                <a:moveTo>
                  <a:pt x="393700" y="423863"/>
                </a:moveTo>
                <a:cubicBezTo>
                  <a:pt x="393700" y="442274"/>
                  <a:pt x="379012" y="457200"/>
                  <a:pt x="360893" y="457200"/>
                </a:cubicBezTo>
                <a:cubicBezTo>
                  <a:pt x="360893" y="457200"/>
                  <a:pt x="360892" y="457200"/>
                  <a:pt x="360892" y="457200"/>
                </a:cubicBezTo>
                <a:lnTo>
                  <a:pt x="32808" y="457200"/>
                </a:lnTo>
                <a:cubicBezTo>
                  <a:pt x="14689" y="457200"/>
                  <a:pt x="0" y="442274"/>
                  <a:pt x="0" y="423863"/>
                </a:cubicBezTo>
                <a:cubicBezTo>
                  <a:pt x="0" y="405451"/>
                  <a:pt x="14689" y="390525"/>
                  <a:pt x="32808" y="390525"/>
                </a:cubicBezTo>
                <a:lnTo>
                  <a:pt x="273534" y="390525"/>
                </a:lnTo>
                <a:cubicBezTo>
                  <a:pt x="324697" y="333222"/>
                  <a:pt x="322668" y="245222"/>
                  <a:pt x="268921" y="190416"/>
                </a:cubicBezTo>
                <a:lnTo>
                  <a:pt x="302058" y="156744"/>
                </a:lnTo>
                <a:cubicBezTo>
                  <a:pt x="362964" y="218855"/>
                  <a:pt x="374997" y="314887"/>
                  <a:pt x="331351" y="390525"/>
                </a:cubicBezTo>
                <a:lnTo>
                  <a:pt x="360892" y="390525"/>
                </a:lnTo>
                <a:cubicBezTo>
                  <a:pt x="379011" y="390525"/>
                  <a:pt x="393700" y="405450"/>
                  <a:pt x="393700" y="423862"/>
                </a:cubicBezTo>
                <a:cubicBezTo>
                  <a:pt x="393700" y="423862"/>
                  <a:pt x="393700" y="423863"/>
                  <a:pt x="393700" y="423863"/>
                </a:cubicBezTo>
                <a:close/>
                <a:moveTo>
                  <a:pt x="200910" y="237469"/>
                </a:moveTo>
                <a:lnTo>
                  <a:pt x="346673" y="89355"/>
                </a:lnTo>
                <a:cubicBezTo>
                  <a:pt x="352046" y="83896"/>
                  <a:pt x="352046" y="75044"/>
                  <a:pt x="346673" y="69585"/>
                </a:cubicBezTo>
                <a:lnTo>
                  <a:pt x="304297" y="26526"/>
                </a:lnTo>
                <a:cubicBezTo>
                  <a:pt x="298925" y="21067"/>
                  <a:pt x="290214" y="21067"/>
                  <a:pt x="284841" y="26526"/>
                </a:cubicBezTo>
                <a:lnTo>
                  <a:pt x="139078" y="174640"/>
                </a:lnTo>
                <a:cubicBezTo>
                  <a:pt x="133706" y="180100"/>
                  <a:pt x="133706" y="188951"/>
                  <a:pt x="139078" y="194410"/>
                </a:cubicBezTo>
                <a:lnTo>
                  <a:pt x="181454" y="237469"/>
                </a:lnTo>
                <a:cubicBezTo>
                  <a:pt x="186827" y="242928"/>
                  <a:pt x="195538" y="242928"/>
                  <a:pt x="200910" y="237469"/>
                </a:cubicBezTo>
                <a:close/>
                <a:moveTo>
                  <a:pt x="368660" y="44780"/>
                </a:moveTo>
                <a:lnTo>
                  <a:pt x="368660" y="44780"/>
                </a:lnTo>
                <a:cubicBezTo>
                  <a:pt x="374151" y="39200"/>
                  <a:pt x="374151" y="30154"/>
                  <a:pt x="368660" y="24574"/>
                </a:cubicBezTo>
                <a:lnTo>
                  <a:pt x="348594" y="4185"/>
                </a:lnTo>
                <a:cubicBezTo>
                  <a:pt x="343103" y="-1395"/>
                  <a:pt x="334200" y="-1395"/>
                  <a:pt x="328710" y="4185"/>
                </a:cubicBezTo>
                <a:lnTo>
                  <a:pt x="328710" y="4185"/>
                </a:lnTo>
                <a:cubicBezTo>
                  <a:pt x="323218" y="9764"/>
                  <a:pt x="323218" y="18811"/>
                  <a:pt x="328710" y="24390"/>
                </a:cubicBezTo>
                <a:lnTo>
                  <a:pt x="348775" y="44780"/>
                </a:lnTo>
                <a:cubicBezTo>
                  <a:pt x="354266" y="50359"/>
                  <a:pt x="363169" y="50359"/>
                  <a:pt x="368660" y="44780"/>
                </a:cubicBezTo>
                <a:close/>
                <a:moveTo>
                  <a:pt x="156555" y="260306"/>
                </a:moveTo>
                <a:lnTo>
                  <a:pt x="156555" y="260306"/>
                </a:lnTo>
                <a:cubicBezTo>
                  <a:pt x="162046" y="254726"/>
                  <a:pt x="162046" y="245680"/>
                  <a:pt x="156555" y="240100"/>
                </a:cubicBezTo>
                <a:lnTo>
                  <a:pt x="136489" y="219711"/>
                </a:lnTo>
                <a:cubicBezTo>
                  <a:pt x="130998" y="214132"/>
                  <a:pt x="122095" y="214132"/>
                  <a:pt x="116604" y="219711"/>
                </a:cubicBezTo>
                <a:lnTo>
                  <a:pt x="116604" y="219711"/>
                </a:lnTo>
                <a:cubicBezTo>
                  <a:pt x="111113" y="225290"/>
                  <a:pt x="111113" y="234337"/>
                  <a:pt x="116604" y="239917"/>
                </a:cubicBezTo>
                <a:lnTo>
                  <a:pt x="136670" y="260306"/>
                </a:lnTo>
                <a:cubicBezTo>
                  <a:pt x="142161" y="265885"/>
                  <a:pt x="151064" y="265885"/>
                  <a:pt x="156555" y="260306"/>
                </a:cubicBezTo>
                <a:close/>
                <a:moveTo>
                  <a:pt x="196850" y="357188"/>
                </a:moveTo>
                <a:lnTo>
                  <a:pt x="196850" y="357188"/>
                </a:lnTo>
                <a:cubicBezTo>
                  <a:pt x="196850" y="349297"/>
                  <a:pt x="190555" y="342900"/>
                  <a:pt x="182789" y="342900"/>
                </a:cubicBezTo>
                <a:lnTo>
                  <a:pt x="14061" y="342900"/>
                </a:lnTo>
                <a:cubicBezTo>
                  <a:pt x="6295" y="342900"/>
                  <a:pt x="0" y="349297"/>
                  <a:pt x="0" y="357188"/>
                </a:cubicBezTo>
                <a:lnTo>
                  <a:pt x="0" y="357188"/>
                </a:lnTo>
                <a:cubicBezTo>
                  <a:pt x="0" y="365078"/>
                  <a:pt x="6295" y="371475"/>
                  <a:pt x="14061" y="371475"/>
                </a:cubicBezTo>
                <a:lnTo>
                  <a:pt x="182789" y="371475"/>
                </a:lnTo>
                <a:cubicBezTo>
                  <a:pt x="190555" y="371475"/>
                  <a:pt x="196850" y="365078"/>
                  <a:pt x="196850" y="35718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 name="Google Shape;146;p19"/>
          <p:cNvSpPr txBox="1">
            <a:spLocks/>
          </p:cNvSpPr>
          <p:nvPr/>
        </p:nvSpPr>
        <p:spPr>
          <a:xfrm>
            <a:off x="855300" y="305854"/>
            <a:ext cx="6602100" cy="7494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dirty="0">
                <a:solidFill>
                  <a:srgbClr val="0082A9"/>
                </a:solidFill>
                <a:latin typeface="Cabin Condensed SemiBold"/>
                <a:sym typeface="Cabin Condensed SemiBold"/>
              </a:rPr>
              <a:t>What is the UCAT ANZ?</a:t>
            </a:r>
            <a:endParaRPr lang="en-GB" dirty="0"/>
          </a:p>
        </p:txBody>
      </p:sp>
      <p:sp>
        <p:nvSpPr>
          <p:cNvPr id="8" name="Google Shape;147;p19"/>
          <p:cNvSpPr txBox="1">
            <a:spLocks/>
          </p:cNvSpPr>
          <p:nvPr/>
        </p:nvSpPr>
        <p:spPr>
          <a:xfrm>
            <a:off x="1684421" y="1071724"/>
            <a:ext cx="6919404" cy="3950651"/>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Admissions test </a:t>
            </a:r>
            <a:r>
              <a:rPr lang="en-GB" sz="2000" dirty="0">
                <a:solidFill>
                  <a:srgbClr val="5D6F77"/>
                </a:solidFill>
                <a:latin typeface="News Cycle"/>
                <a:sym typeface="News Cycle"/>
              </a:rPr>
              <a:t>used in the </a:t>
            </a:r>
            <a:r>
              <a:rPr lang="en-GB" sz="2000" dirty="0">
                <a:solidFill>
                  <a:srgbClr val="2C444E"/>
                </a:solidFill>
                <a:latin typeface="News Cycle"/>
                <a:sym typeface="News Cycle"/>
              </a:rPr>
              <a:t>selection process by a consortium of universities in Australia and New Zealand for their medical, dental and clinical science degree programmes</a:t>
            </a:r>
          </a:p>
          <a:p>
            <a:pPr marL="457200" lvl="0" indent="-381000">
              <a:lnSpc>
                <a:spcPct val="115000"/>
              </a:lnSpc>
              <a:spcBef>
                <a:spcPts val="600"/>
              </a:spcBef>
              <a:buClr>
                <a:srgbClr val="00A4CA"/>
              </a:buClr>
              <a:buSzPts val="2400"/>
              <a:buFont typeface="News Cycle"/>
              <a:buChar char="•"/>
            </a:pPr>
            <a:r>
              <a:rPr lang="en-GB" sz="2000" dirty="0">
                <a:solidFill>
                  <a:schemeClr val="accent1">
                    <a:lumMod val="75000"/>
                  </a:schemeClr>
                </a:solidFill>
                <a:latin typeface="News Cycle"/>
                <a:sym typeface="News Cycle"/>
              </a:rPr>
              <a:t>No curriculum content</a:t>
            </a:r>
            <a:r>
              <a:rPr lang="en-GB" sz="2000" dirty="0">
                <a:solidFill>
                  <a:srgbClr val="2C444E"/>
                </a:solidFill>
                <a:latin typeface="News Cycle"/>
                <a:sym typeface="News Cycle"/>
              </a:rPr>
              <a:t>; the test examines innate skills</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Helps universities make </a:t>
            </a:r>
            <a:r>
              <a:rPr lang="en-GB" sz="2000" dirty="0">
                <a:solidFill>
                  <a:schemeClr val="accent1">
                    <a:lumMod val="75000"/>
                  </a:schemeClr>
                </a:solidFill>
                <a:latin typeface="News Cycle"/>
                <a:sym typeface="News Cycle"/>
              </a:rPr>
              <a:t>more informed choices </a:t>
            </a:r>
            <a:r>
              <a:rPr lang="en-GB" sz="2000" dirty="0">
                <a:solidFill>
                  <a:srgbClr val="2C444E"/>
                </a:solidFill>
                <a:latin typeface="News Cycle"/>
                <a:sym typeface="News Cycle"/>
              </a:rPr>
              <a:t>from amongst the many highly-qualified applicants </a:t>
            </a:r>
          </a:p>
          <a:p>
            <a:pPr marL="457200" lvl="0" indent="-381000">
              <a:lnSpc>
                <a:spcPct val="115000"/>
              </a:lnSpc>
              <a:spcBef>
                <a:spcPts val="600"/>
              </a:spcBef>
              <a:buClr>
                <a:srgbClr val="00A4CA"/>
              </a:buClr>
              <a:buSzPts val="2400"/>
              <a:buFont typeface="News Cycle"/>
              <a:buChar char="•"/>
            </a:pPr>
            <a:r>
              <a:rPr lang="en-GB" sz="2000" dirty="0">
                <a:solidFill>
                  <a:srgbClr val="2C444E"/>
                </a:solidFill>
                <a:latin typeface="News Cycle"/>
                <a:sym typeface="News Cycle"/>
              </a:rPr>
              <a:t>Used in collaboration with other admissions processes such as interviews and academic qualifications</a:t>
            </a:r>
          </a:p>
        </p:txBody>
      </p:sp>
    </p:spTree>
    <p:extLst>
      <p:ext uri="{BB962C8B-B14F-4D97-AF65-F5344CB8AC3E}">
        <p14:creationId xmlns:p14="http://schemas.microsoft.com/office/powerpoint/2010/main" val="414439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969" y="276014"/>
            <a:ext cx="6602100" cy="662449"/>
          </a:xfrm>
        </p:spPr>
        <p:txBody>
          <a:bodyPr/>
          <a:lstStyle/>
          <a:p>
            <a:r>
              <a:rPr lang="en-GB" dirty="0">
                <a:solidFill>
                  <a:srgbClr val="0082A9"/>
                </a:solidFill>
              </a:rPr>
              <a:t>What is the UCAT ANZ?</a:t>
            </a:r>
            <a:endParaRPr lang="en-GB" dirty="0"/>
          </a:p>
        </p:txBody>
      </p:sp>
      <p:sp>
        <p:nvSpPr>
          <p:cNvPr id="3" name="Text Placeholder 2"/>
          <p:cNvSpPr>
            <a:spLocks noGrp="1"/>
          </p:cNvSpPr>
          <p:nvPr>
            <p:ph type="body" idx="1"/>
          </p:nvPr>
        </p:nvSpPr>
        <p:spPr>
          <a:xfrm>
            <a:off x="215502" y="1216959"/>
            <a:ext cx="3466416" cy="3784139"/>
          </a:xfrm>
        </p:spPr>
        <p:txBody>
          <a:bodyPr/>
          <a:lstStyle/>
          <a:p>
            <a:r>
              <a:rPr lang="en-GB" dirty="0"/>
              <a:t>You sit the test in the same year that you apply to university</a:t>
            </a:r>
          </a:p>
          <a:p>
            <a:r>
              <a:rPr lang="en-GB" dirty="0"/>
              <a:t>You can only sit the test </a:t>
            </a:r>
            <a:r>
              <a:rPr lang="en-GB" b="1" dirty="0">
                <a:solidFill>
                  <a:schemeClr val="accent1">
                    <a:lumMod val="75000"/>
                  </a:schemeClr>
                </a:solidFill>
              </a:rPr>
              <a:t>once</a:t>
            </a:r>
            <a:r>
              <a:rPr lang="en-GB" dirty="0"/>
              <a:t> each year</a:t>
            </a:r>
          </a:p>
          <a:p>
            <a:r>
              <a:rPr lang="en-GB" dirty="0"/>
              <a:t>2 hour</a:t>
            </a:r>
            <a:r>
              <a:rPr lang="en-GB" dirty="0">
                <a:solidFill>
                  <a:srgbClr val="38364D"/>
                </a:solidFill>
              </a:rPr>
              <a:t>, multiple-choice, computer-based </a:t>
            </a:r>
            <a:r>
              <a:rPr lang="en-GB" dirty="0"/>
              <a:t>test which you sit at a Pearson VUE test centre</a:t>
            </a:r>
          </a:p>
          <a:p>
            <a:r>
              <a:rPr lang="en-US" dirty="0"/>
              <a:t>The test can be sat in Australia, New Zealand and in test </a:t>
            </a:r>
            <a:r>
              <a:rPr lang="en-US" dirty="0" err="1"/>
              <a:t>centres</a:t>
            </a:r>
            <a:r>
              <a:rPr lang="en-US" dirty="0"/>
              <a:t> worldwide.</a:t>
            </a:r>
            <a:endParaRPr lang="en-GB" dirty="0"/>
          </a:p>
        </p:txBody>
      </p:sp>
      <p:sp>
        <p:nvSpPr>
          <p:cNvPr id="4" name="Text Placeholder 3"/>
          <p:cNvSpPr>
            <a:spLocks noGrp="1"/>
          </p:cNvSpPr>
          <p:nvPr>
            <p:ph type="body" idx="2"/>
          </p:nvPr>
        </p:nvSpPr>
        <p:spPr>
          <a:xfrm>
            <a:off x="4020550" y="2086261"/>
            <a:ext cx="2883067" cy="2700891"/>
          </a:xfrm>
        </p:spPr>
        <p:txBody>
          <a:bodyPr/>
          <a:lstStyle/>
          <a:p>
            <a:r>
              <a:rPr lang="en-GB" sz="1600" dirty="0"/>
              <a:t>Assesses a range of mental abilities across 5 separately timed subtests:</a:t>
            </a:r>
          </a:p>
          <a:p>
            <a:r>
              <a:rPr lang="en-GB" sz="1600" dirty="0"/>
              <a:t>Verbal Reasoning </a:t>
            </a:r>
          </a:p>
          <a:p>
            <a:r>
              <a:rPr lang="en-GB" sz="1600" dirty="0"/>
              <a:t>Decision Making</a:t>
            </a:r>
            <a:endParaRPr lang="en-GB" sz="1600" dirty="0">
              <a:cs typeface="Calibri"/>
            </a:endParaRPr>
          </a:p>
          <a:p>
            <a:r>
              <a:rPr lang="en-GB" sz="1600" dirty="0"/>
              <a:t>Quantitative Reasoning </a:t>
            </a:r>
            <a:endParaRPr lang="en-GB" sz="1600" dirty="0">
              <a:cs typeface="Calibri"/>
            </a:endParaRPr>
          </a:p>
          <a:p>
            <a:r>
              <a:rPr lang="en-GB" sz="1600" dirty="0"/>
              <a:t>Abstract Reasoning</a:t>
            </a:r>
            <a:endParaRPr lang="en-GB" sz="1600" dirty="0">
              <a:cs typeface="Calibri"/>
            </a:endParaRPr>
          </a:p>
          <a:p>
            <a:r>
              <a:rPr lang="en-GB" sz="1600" dirty="0"/>
              <a:t>Situational Judgement</a:t>
            </a:r>
            <a:endParaRPr lang="en-GB" sz="1600" dirty="0">
              <a:cs typeface="Calibri"/>
            </a:endParaRPr>
          </a:p>
          <a:p>
            <a:endParaRPr lang="en-GB" dirty="0"/>
          </a:p>
        </p:txBody>
      </p:sp>
      <p:grpSp>
        <p:nvGrpSpPr>
          <p:cNvPr id="6" name="Google Shape;984;p42"/>
          <p:cNvGrpSpPr/>
          <p:nvPr/>
        </p:nvGrpSpPr>
        <p:grpSpPr>
          <a:xfrm>
            <a:off x="5702573" y="627712"/>
            <a:ext cx="1382254" cy="1458550"/>
            <a:chOff x="4539787" y="1011032"/>
            <a:chExt cx="598958" cy="720261"/>
          </a:xfrm>
        </p:grpSpPr>
        <p:sp>
          <p:nvSpPr>
            <p:cNvPr id="7" name="Google Shape;985;p42"/>
            <p:cNvSpPr/>
            <p:nvPr/>
          </p:nvSpPr>
          <p:spPr>
            <a:xfrm>
              <a:off x="4849480" y="1011032"/>
              <a:ext cx="289264" cy="340491"/>
            </a:xfrm>
            <a:custGeom>
              <a:avLst/>
              <a:gdLst/>
              <a:ahLst/>
              <a:cxnLst/>
              <a:rect l="l" t="t" r="r" b="b"/>
              <a:pathLst>
                <a:path w="518" h="610" extrusionOk="0">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986;p42"/>
            <p:cNvSpPr/>
            <p:nvPr/>
          </p:nvSpPr>
          <p:spPr>
            <a:xfrm>
              <a:off x="4599335" y="1012768"/>
              <a:ext cx="277094" cy="339188"/>
            </a:xfrm>
            <a:custGeom>
              <a:avLst/>
              <a:gdLst/>
              <a:ahLst/>
              <a:cxnLst/>
              <a:rect l="l" t="t" r="r" b="b"/>
              <a:pathLst>
                <a:path w="496" h="608" extrusionOk="0">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rgbClr val="C0000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accent1">
                    <a:lumMod val="75000"/>
                  </a:schemeClr>
                </a:solidFill>
                <a:latin typeface="Calibri"/>
                <a:ea typeface="Calibri"/>
                <a:cs typeface="Calibri"/>
                <a:sym typeface="Calibri"/>
              </a:endParaRPr>
            </a:p>
          </p:txBody>
        </p:sp>
        <p:sp>
          <p:nvSpPr>
            <p:cNvPr id="9" name="Google Shape;987;p42"/>
            <p:cNvSpPr/>
            <p:nvPr/>
          </p:nvSpPr>
          <p:spPr>
            <a:xfrm>
              <a:off x="4539787" y="1276220"/>
              <a:ext cx="295350" cy="349606"/>
            </a:xfrm>
            <a:custGeom>
              <a:avLst/>
              <a:gdLst/>
              <a:ahLst/>
              <a:cxnLst/>
              <a:rect l="l" t="t" r="r" b="b"/>
              <a:pathLst>
                <a:path w="529" h="627" extrusionOk="0">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rgbClr val="C1D2D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988;p42"/>
            <p:cNvSpPr/>
            <p:nvPr/>
          </p:nvSpPr>
          <p:spPr>
            <a:xfrm>
              <a:off x="4854479" y="1272314"/>
              <a:ext cx="277529" cy="353078"/>
            </a:xfrm>
            <a:custGeom>
              <a:avLst/>
              <a:gdLst/>
              <a:ahLst/>
              <a:cxnLst/>
              <a:rect l="l" t="t" r="r" b="b"/>
              <a:pathLst>
                <a:path w="497" h="633" extrusionOk="0">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1" name="Google Shape;989;p42"/>
            <p:cNvSpPr/>
            <p:nvPr/>
          </p:nvSpPr>
          <p:spPr>
            <a:xfrm>
              <a:off x="4661491" y="1370403"/>
              <a:ext cx="388584" cy="360890"/>
            </a:xfrm>
            <a:custGeom>
              <a:avLst/>
              <a:gdLst/>
              <a:ahLst/>
              <a:cxnLst/>
              <a:rect l="l" t="t" r="r" b="b"/>
              <a:pathLst>
                <a:path w="696" h="647" extrusionOk="0">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rgbClr val="38364D"/>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nvGrpSpPr>
          <p:cNvPr id="15" name="Google Shape;550;p40"/>
          <p:cNvGrpSpPr/>
          <p:nvPr/>
        </p:nvGrpSpPr>
        <p:grpSpPr>
          <a:xfrm>
            <a:off x="121440" y="368531"/>
            <a:ext cx="282184" cy="282183"/>
            <a:chOff x="6014317" y="3004378"/>
            <a:chExt cx="457200" cy="457199"/>
          </a:xfrm>
          <a:solidFill>
            <a:schemeClr val="bg1"/>
          </a:solidFill>
        </p:grpSpPr>
        <p:sp>
          <p:nvSpPr>
            <p:cNvPr id="16" name="Google Shape;551;p40"/>
            <p:cNvSpPr/>
            <p:nvPr/>
          </p:nvSpPr>
          <p:spPr>
            <a:xfrm>
              <a:off x="6014317" y="3326322"/>
              <a:ext cx="135254" cy="135255"/>
            </a:xfrm>
            <a:custGeom>
              <a:avLst/>
              <a:gdLst/>
              <a:ahLst/>
              <a:cxnLst/>
              <a:rect l="l" t="t" r="r" b="b"/>
              <a:pathLst>
                <a:path w="135254" h="135255" extrusionOk="0">
                  <a:moveTo>
                    <a:pt x="80010" y="0"/>
                  </a:moveTo>
                  <a:lnTo>
                    <a:pt x="11430" y="68580"/>
                  </a:lnTo>
                  <a:cubicBezTo>
                    <a:pt x="-3810" y="83820"/>
                    <a:pt x="-3810" y="108585"/>
                    <a:pt x="11430" y="123825"/>
                  </a:cubicBezTo>
                  <a:cubicBezTo>
                    <a:pt x="26670" y="139065"/>
                    <a:pt x="51435" y="139065"/>
                    <a:pt x="66675" y="123825"/>
                  </a:cubicBezTo>
                  <a:lnTo>
                    <a:pt x="135255" y="55245"/>
                  </a:lnTo>
                  <a:cubicBezTo>
                    <a:pt x="113348" y="40005"/>
                    <a:pt x="95250" y="21907"/>
                    <a:pt x="80010" y="0"/>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52;p40"/>
            <p:cNvSpPr/>
            <p:nvPr/>
          </p:nvSpPr>
          <p:spPr>
            <a:xfrm>
              <a:off x="6090517" y="3004378"/>
              <a:ext cx="381000" cy="381000"/>
            </a:xfrm>
            <a:custGeom>
              <a:avLst/>
              <a:gdLst/>
              <a:ahLst/>
              <a:cxnLst/>
              <a:rect l="l" t="t" r="r" b="b"/>
              <a:pathLst>
                <a:path w="381000" h="381000" extrusionOk="0">
                  <a:moveTo>
                    <a:pt x="190500" y="0"/>
                  </a:moveTo>
                  <a:cubicBezTo>
                    <a:pt x="85725" y="0"/>
                    <a:pt x="0" y="85725"/>
                    <a:pt x="0" y="190500"/>
                  </a:cubicBezTo>
                  <a:cubicBezTo>
                    <a:pt x="0" y="295275"/>
                    <a:pt x="85725" y="381000"/>
                    <a:pt x="190500" y="381000"/>
                  </a:cubicBezTo>
                  <a:cubicBezTo>
                    <a:pt x="295275" y="381000"/>
                    <a:pt x="381000" y="295275"/>
                    <a:pt x="381000" y="190500"/>
                  </a:cubicBezTo>
                  <a:cubicBezTo>
                    <a:pt x="381000" y="85725"/>
                    <a:pt x="296228" y="0"/>
                    <a:pt x="190500" y="0"/>
                  </a:cubicBezTo>
                  <a:close/>
                  <a:moveTo>
                    <a:pt x="295275" y="287655"/>
                  </a:moveTo>
                  <a:cubicBezTo>
                    <a:pt x="280035" y="304800"/>
                    <a:pt x="260033" y="317183"/>
                    <a:pt x="238125" y="325755"/>
                  </a:cubicBezTo>
                  <a:cubicBezTo>
                    <a:pt x="231458" y="327660"/>
                    <a:pt x="225743" y="329565"/>
                    <a:pt x="219075" y="331470"/>
                  </a:cubicBezTo>
                  <a:cubicBezTo>
                    <a:pt x="209550" y="333375"/>
                    <a:pt x="200025" y="334328"/>
                    <a:pt x="190500" y="334328"/>
                  </a:cubicBezTo>
                  <a:cubicBezTo>
                    <a:pt x="180975" y="334328"/>
                    <a:pt x="171450" y="333375"/>
                    <a:pt x="161925" y="331470"/>
                  </a:cubicBezTo>
                  <a:cubicBezTo>
                    <a:pt x="155258" y="330518"/>
                    <a:pt x="149543" y="328613"/>
                    <a:pt x="142875" y="325755"/>
                  </a:cubicBezTo>
                  <a:cubicBezTo>
                    <a:pt x="120968" y="318135"/>
                    <a:pt x="100965" y="304800"/>
                    <a:pt x="85725" y="287655"/>
                  </a:cubicBezTo>
                  <a:cubicBezTo>
                    <a:pt x="61913" y="261938"/>
                    <a:pt x="47625" y="227648"/>
                    <a:pt x="47625" y="190500"/>
                  </a:cubicBezTo>
                  <a:cubicBezTo>
                    <a:pt x="47625" y="111443"/>
                    <a:pt x="111443" y="47625"/>
                    <a:pt x="190500" y="47625"/>
                  </a:cubicBezTo>
                  <a:cubicBezTo>
                    <a:pt x="269558" y="47625"/>
                    <a:pt x="333375" y="111443"/>
                    <a:pt x="333375" y="190500"/>
                  </a:cubicBezTo>
                  <a:cubicBezTo>
                    <a:pt x="333375" y="227648"/>
                    <a:pt x="319088" y="261938"/>
                    <a:pt x="295275" y="28765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53;p40"/>
            <p:cNvSpPr/>
            <p:nvPr/>
          </p:nvSpPr>
          <p:spPr>
            <a:xfrm>
              <a:off x="6166717" y="3118678"/>
              <a:ext cx="228600" cy="152399"/>
            </a:xfrm>
            <a:custGeom>
              <a:avLst/>
              <a:gdLst/>
              <a:ahLst/>
              <a:cxnLst/>
              <a:rect l="l" t="t" r="r" b="b"/>
              <a:pathLst>
                <a:path w="228600" h="152399" extrusionOk="0">
                  <a:moveTo>
                    <a:pt x="222885" y="62865"/>
                  </a:moveTo>
                  <a:lnTo>
                    <a:pt x="165735" y="5715"/>
                  </a:lnTo>
                  <a:cubicBezTo>
                    <a:pt x="158115" y="-1905"/>
                    <a:pt x="146685" y="-1905"/>
                    <a:pt x="139065" y="5715"/>
                  </a:cubicBezTo>
                  <a:cubicBezTo>
                    <a:pt x="131445" y="13335"/>
                    <a:pt x="131445" y="24765"/>
                    <a:pt x="139065" y="32385"/>
                  </a:cubicBezTo>
                  <a:lnTo>
                    <a:pt x="163830" y="57150"/>
                  </a:lnTo>
                  <a:lnTo>
                    <a:pt x="19050" y="57150"/>
                  </a:lnTo>
                  <a:cubicBezTo>
                    <a:pt x="8572" y="57150"/>
                    <a:pt x="0" y="65722"/>
                    <a:pt x="0" y="76200"/>
                  </a:cubicBezTo>
                  <a:cubicBezTo>
                    <a:pt x="0" y="86678"/>
                    <a:pt x="8572" y="95250"/>
                    <a:pt x="19050" y="95250"/>
                  </a:cubicBezTo>
                  <a:lnTo>
                    <a:pt x="163830" y="95250"/>
                  </a:lnTo>
                  <a:lnTo>
                    <a:pt x="139065" y="120015"/>
                  </a:lnTo>
                  <a:cubicBezTo>
                    <a:pt x="131445" y="127635"/>
                    <a:pt x="131445" y="139065"/>
                    <a:pt x="139065" y="146685"/>
                  </a:cubicBezTo>
                  <a:cubicBezTo>
                    <a:pt x="142875" y="150495"/>
                    <a:pt x="147638" y="152400"/>
                    <a:pt x="152400" y="152400"/>
                  </a:cubicBezTo>
                  <a:cubicBezTo>
                    <a:pt x="157163" y="152400"/>
                    <a:pt x="161925" y="150495"/>
                    <a:pt x="165735" y="146685"/>
                  </a:cubicBezTo>
                  <a:lnTo>
                    <a:pt x="222885" y="89535"/>
                  </a:lnTo>
                  <a:cubicBezTo>
                    <a:pt x="230505" y="81915"/>
                    <a:pt x="230505" y="70485"/>
                    <a:pt x="222885" y="62865"/>
                  </a:cubicBez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627605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1" name="Google Shape;231;p27"/>
          <p:cNvSpPr txBox="1">
            <a:spLocks noGrp="1"/>
          </p:cNvSpPr>
          <p:nvPr>
            <p:ph type="title" idx="4294967295"/>
          </p:nvPr>
        </p:nvSpPr>
        <p:spPr>
          <a:xfrm>
            <a:off x="256939" y="95407"/>
            <a:ext cx="7043962" cy="581709"/>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lt1"/>
                </a:solidFill>
              </a:rPr>
              <a:t>UCAT </a:t>
            </a:r>
            <a:r>
              <a:rPr lang="en-AU" dirty="0">
                <a:solidFill>
                  <a:schemeClr val="lt1"/>
                </a:solidFill>
              </a:rPr>
              <a:t>ANZ</a:t>
            </a:r>
            <a:r>
              <a:rPr lang="en" dirty="0">
                <a:solidFill>
                  <a:schemeClr val="lt1"/>
                </a:solidFill>
              </a:rPr>
              <a:t> Universities</a:t>
            </a:r>
            <a:endParaRPr dirty="0">
              <a:solidFill>
                <a:schemeClr val="lt1"/>
              </a:solidFill>
            </a:endParaRPr>
          </a:p>
        </p:txBody>
      </p:sp>
      <p:sp>
        <p:nvSpPr>
          <p:cNvPr id="17" name="Google Shape;117;p15"/>
          <p:cNvSpPr txBox="1">
            <a:spLocks/>
          </p:cNvSpPr>
          <p:nvPr/>
        </p:nvSpPr>
        <p:spPr>
          <a:xfrm>
            <a:off x="474210" y="627600"/>
            <a:ext cx="3655144" cy="38883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buClr>
                <a:schemeClr val="accent1">
                  <a:lumMod val="60000"/>
                  <a:lumOff val="40000"/>
                </a:schemeClr>
              </a:buClr>
              <a:buSzPts val="1100"/>
            </a:pPr>
            <a:r>
              <a:rPr lang="en-GB" sz="1600" b="1" dirty="0">
                <a:solidFill>
                  <a:schemeClr val="bg1"/>
                </a:solidFill>
              </a:rPr>
              <a:t>AUSTRALIA</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University of Adelaide</a:t>
            </a:r>
            <a:br>
              <a:rPr lang="en-GB" dirty="0">
                <a:solidFill>
                  <a:schemeClr val="bg1"/>
                </a:solidFill>
              </a:rPr>
            </a:br>
            <a:r>
              <a:rPr lang="en-GB" sz="1100" dirty="0">
                <a:solidFill>
                  <a:schemeClr val="bg1"/>
                </a:solidFill>
              </a:rPr>
              <a:t>Medicine, Dental Surgery, Oral Health</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Central Queensland University</a:t>
            </a:r>
            <a:br>
              <a:rPr lang="en-GB" dirty="0">
                <a:solidFill>
                  <a:schemeClr val="bg1"/>
                </a:solidFill>
              </a:rPr>
            </a:br>
            <a:r>
              <a:rPr lang="en-US" sz="1100" dirty="0">
                <a:solidFill>
                  <a:schemeClr val="bg1"/>
                </a:solidFill>
              </a:rPr>
              <a:t>Medical Science (Regional Medical Pathway provisional entry to UQ)</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Charles Sturt University</a:t>
            </a:r>
            <a:br>
              <a:rPr lang="en-GB" dirty="0">
                <a:solidFill>
                  <a:schemeClr val="bg1"/>
                </a:solidFill>
              </a:rPr>
            </a:br>
            <a:r>
              <a:rPr lang="en-GB" sz="1100" dirty="0">
                <a:solidFill>
                  <a:schemeClr val="bg1"/>
                </a:solidFill>
              </a:rPr>
              <a:t>Dental Science, Medicine (Joint Program in 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Curtin University</a:t>
            </a:r>
            <a:br>
              <a:rPr lang="en-GB"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Flinders University</a:t>
            </a:r>
            <a:br>
              <a:rPr lang="en-GB" dirty="0">
                <a:solidFill>
                  <a:schemeClr val="bg1"/>
                </a:solidFill>
              </a:rPr>
            </a:br>
            <a:r>
              <a:rPr lang="en-GB" sz="1100" dirty="0">
                <a:solidFill>
                  <a:schemeClr val="bg1"/>
                </a:solidFill>
              </a:rPr>
              <a:t>Clinical Sciences / 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Griffith University</a:t>
            </a:r>
            <a:br>
              <a:rPr lang="en-GB" dirty="0">
                <a:solidFill>
                  <a:schemeClr val="bg1"/>
                </a:solidFill>
              </a:rPr>
            </a:br>
            <a:r>
              <a:rPr lang="en-GB" sz="1100" dirty="0">
                <a:solidFill>
                  <a:schemeClr val="bg1"/>
                </a:solidFill>
              </a:rPr>
              <a:t>Dental Health Science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Monash University</a:t>
            </a:r>
            <a:br>
              <a:rPr lang="en-GB"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The University of Newcastle / </a:t>
            </a:r>
            <a:br>
              <a:rPr lang="en-GB" sz="1200" b="1" dirty="0">
                <a:solidFill>
                  <a:schemeClr val="bg1"/>
                </a:solidFill>
              </a:rPr>
            </a:br>
            <a:r>
              <a:rPr lang="en-GB" sz="1200" b="1" dirty="0">
                <a:solidFill>
                  <a:schemeClr val="bg1"/>
                </a:solidFill>
              </a:rPr>
              <a:t>University of New England</a:t>
            </a:r>
            <a:br>
              <a:rPr lang="en-GB" dirty="0">
                <a:solidFill>
                  <a:schemeClr val="bg1"/>
                </a:solidFill>
              </a:rPr>
            </a:br>
            <a:r>
              <a:rPr lang="en-GB" sz="1100" dirty="0">
                <a:solidFill>
                  <a:schemeClr val="bg1"/>
                </a:solidFill>
              </a:rPr>
              <a:t>Joint Medical Program</a:t>
            </a:r>
            <a:br>
              <a:rPr lang="en-GB" dirty="0">
                <a:solidFill>
                  <a:schemeClr val="bg1"/>
                </a:solidFill>
              </a:rPr>
            </a:br>
            <a:endParaRPr lang="en-GB" dirty="0">
              <a:solidFill>
                <a:schemeClr val="bg1"/>
              </a:solidFill>
            </a:endParaRPr>
          </a:p>
        </p:txBody>
      </p:sp>
      <p:sp>
        <p:nvSpPr>
          <p:cNvPr id="18" name="Google Shape;117;p15"/>
          <p:cNvSpPr txBox="1">
            <a:spLocks/>
          </p:cNvSpPr>
          <p:nvPr/>
        </p:nvSpPr>
        <p:spPr>
          <a:xfrm>
            <a:off x="4346625" y="183353"/>
            <a:ext cx="4540436" cy="486474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The University of New South Wales</a:t>
            </a:r>
            <a:br>
              <a:rPr lang="en-GB"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University of Notre Dame Australia</a:t>
            </a:r>
            <a:br>
              <a:rPr lang="en-GB" dirty="0">
                <a:solidFill>
                  <a:schemeClr val="bg1"/>
                </a:solidFill>
              </a:rPr>
            </a:br>
            <a:r>
              <a:rPr lang="en-GB" sz="1100" dirty="0">
                <a:solidFill>
                  <a:schemeClr val="bg1"/>
                </a:solidFill>
              </a:rPr>
              <a:t>Medicine Pathway (Sydney Campus)</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The University of Queensland</a:t>
            </a:r>
            <a:br>
              <a:rPr lang="en-GB" dirty="0">
                <a:solidFill>
                  <a:schemeClr val="bg1"/>
                </a:solidFill>
              </a:rPr>
            </a:br>
            <a:r>
              <a:rPr lang="en-GB" sz="1100" dirty="0">
                <a:solidFill>
                  <a:schemeClr val="bg1"/>
                </a:solidFill>
              </a:rPr>
              <a:t>Medicine (provisional entry pathway), Dental Science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University of Southern Queensland</a:t>
            </a:r>
            <a:br>
              <a:rPr lang="en-GB" dirty="0">
                <a:solidFill>
                  <a:schemeClr val="bg1"/>
                </a:solidFill>
              </a:rPr>
            </a:br>
            <a:r>
              <a:rPr lang="en-US" sz="1100" dirty="0">
                <a:solidFill>
                  <a:schemeClr val="bg1"/>
                </a:solidFill>
              </a:rPr>
              <a:t>Medicine Pathway (provisional entry to UQ MD, Darling Downs-South West Medical Pathway)</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University of Tasmania</a:t>
            </a:r>
            <a:br>
              <a:rPr lang="en-GB"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The University of Western Australia</a:t>
            </a:r>
            <a:br>
              <a:rPr lang="en-GB" dirty="0">
                <a:solidFill>
                  <a:schemeClr val="bg1"/>
                </a:solidFill>
              </a:rPr>
            </a:br>
            <a:r>
              <a:rPr lang="en-US" sz="1100" dirty="0">
                <a:solidFill>
                  <a:schemeClr val="bg1"/>
                </a:solidFill>
              </a:rPr>
              <a:t>Doctor of Medicine via Bachelor of Biomedicine (</a:t>
            </a:r>
            <a:r>
              <a:rPr lang="en-US" sz="1100" dirty="0" err="1">
                <a:solidFill>
                  <a:schemeClr val="bg1"/>
                </a:solidFill>
              </a:rPr>
              <a:t>Specialised</a:t>
            </a:r>
            <a:r>
              <a:rPr lang="en-US" sz="1100" dirty="0">
                <a:solidFill>
                  <a:schemeClr val="bg1"/>
                </a:solidFill>
              </a:rPr>
              <a:t>), </a:t>
            </a:r>
            <a:br>
              <a:rPr lang="en-US" sz="1100" dirty="0">
                <a:solidFill>
                  <a:schemeClr val="bg1"/>
                </a:solidFill>
              </a:rPr>
            </a:br>
            <a:r>
              <a:rPr lang="en-US" sz="1100" dirty="0">
                <a:solidFill>
                  <a:schemeClr val="bg1"/>
                </a:solidFill>
              </a:rPr>
              <a:t>Doctor of Dental Medicine via Bachelor of Biomedicine (</a:t>
            </a:r>
            <a:r>
              <a:rPr lang="en-US" sz="1100" dirty="0" err="1">
                <a:solidFill>
                  <a:schemeClr val="bg1"/>
                </a:solidFill>
              </a:rPr>
              <a:t>Specialised</a:t>
            </a:r>
            <a:r>
              <a:rPr lang="en-US" sz="1100" dirty="0">
                <a:solidFill>
                  <a:schemeClr val="bg1"/>
                </a:solidFill>
              </a:rPr>
              <a:t>)</a:t>
            </a:r>
            <a:endParaRPr lang="en-GB" sz="1100" dirty="0">
              <a:solidFill>
                <a:schemeClr val="bg1"/>
              </a:solidFill>
            </a:endParaRP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Western Sydney University</a:t>
            </a:r>
            <a:br>
              <a:rPr lang="en-GB" sz="1200" dirty="0">
                <a:solidFill>
                  <a:schemeClr val="bg1"/>
                </a:solidFill>
              </a:rPr>
            </a:br>
            <a:r>
              <a:rPr lang="en-GB" sz="1100" dirty="0">
                <a:solidFill>
                  <a:schemeClr val="bg1"/>
                </a:solidFill>
              </a:rPr>
              <a:t>Medicine (Joint Program in Medicine)</a:t>
            </a:r>
            <a:endParaRPr lang="en-GB" dirty="0">
              <a:solidFill>
                <a:schemeClr val="bg1"/>
              </a:solidFill>
            </a:endParaRPr>
          </a:p>
          <a:p>
            <a:pPr>
              <a:spcBef>
                <a:spcPts val="600"/>
              </a:spcBef>
              <a:buClr>
                <a:schemeClr val="accent1">
                  <a:lumMod val="60000"/>
                  <a:lumOff val="40000"/>
                </a:schemeClr>
              </a:buClr>
              <a:buSzPts val="1100"/>
            </a:pPr>
            <a:br>
              <a:rPr lang="en-GB" sz="1600" b="1" dirty="0">
                <a:solidFill>
                  <a:schemeClr val="bg1"/>
                </a:solidFill>
              </a:rPr>
            </a:br>
            <a:r>
              <a:rPr lang="en-GB" sz="1600" b="1" dirty="0">
                <a:solidFill>
                  <a:schemeClr val="bg1"/>
                </a:solidFill>
              </a:rPr>
              <a:t>NEW ZEALAND</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The University of Auckland</a:t>
            </a:r>
            <a:br>
              <a:rPr lang="en-GB" sz="1200" dirty="0">
                <a:solidFill>
                  <a:schemeClr val="bg1"/>
                </a:solidFill>
              </a:rPr>
            </a:br>
            <a:r>
              <a:rPr lang="en-GB" sz="1100" dirty="0">
                <a:solidFill>
                  <a:schemeClr val="bg1"/>
                </a:solidFill>
              </a:rPr>
              <a:t>Medicine</a:t>
            </a:r>
          </a:p>
          <a:p>
            <a:pPr marL="171450" indent="-171450">
              <a:spcBef>
                <a:spcPts val="600"/>
              </a:spcBef>
              <a:buClr>
                <a:schemeClr val="accent1">
                  <a:lumMod val="60000"/>
                  <a:lumOff val="40000"/>
                </a:schemeClr>
              </a:buClr>
              <a:buSzPts val="1100"/>
              <a:buFont typeface="Arial" panose="020B0604020202020204" pitchFamily="34" charset="0"/>
              <a:buChar char="•"/>
            </a:pPr>
            <a:r>
              <a:rPr lang="en-GB" sz="1200" b="1" dirty="0">
                <a:solidFill>
                  <a:schemeClr val="bg1"/>
                </a:solidFill>
              </a:rPr>
              <a:t>University of Otago</a:t>
            </a:r>
            <a:br>
              <a:rPr lang="en-GB" sz="1200" dirty="0">
                <a:solidFill>
                  <a:schemeClr val="bg1"/>
                </a:solidFill>
              </a:rPr>
            </a:br>
            <a:r>
              <a:rPr lang="en-GB" sz="1100" dirty="0">
                <a:solidFill>
                  <a:schemeClr val="bg1"/>
                </a:solidFill>
              </a:rPr>
              <a:t>Medicine</a:t>
            </a:r>
          </a:p>
        </p:txBody>
      </p:sp>
    </p:spTree>
    <p:extLst>
      <p:ext uri="{BB962C8B-B14F-4D97-AF65-F5344CB8AC3E}">
        <p14:creationId xmlns:p14="http://schemas.microsoft.com/office/powerpoint/2010/main" val="300486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3A07BC-652E-4262-9FBA-61BA4A61265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FE64E1BA-79C5-4B5A-B32A-DDA5D90F2C0B}"/>
              </a:ext>
            </a:extLst>
          </p:cNvPr>
          <p:cNvSpPr>
            <a:spLocks noGrp="1"/>
          </p:cNvSpPr>
          <p:nvPr>
            <p:ph type="title"/>
          </p:nvPr>
        </p:nvSpPr>
        <p:spPr/>
        <p:txBody>
          <a:bodyPr/>
          <a:lstStyle/>
          <a:p>
            <a:r>
              <a:rPr lang="en-AU" dirty="0"/>
              <a:t>Eligibility</a:t>
            </a:r>
          </a:p>
        </p:txBody>
      </p:sp>
      <p:sp>
        <p:nvSpPr>
          <p:cNvPr id="4" name="Text Placeholder 3">
            <a:extLst>
              <a:ext uri="{FF2B5EF4-FFF2-40B4-BE49-F238E27FC236}">
                <a16:creationId xmlns:a16="http://schemas.microsoft.com/office/drawing/2014/main" id="{FF427905-ED73-4E75-9BAF-B7936C3A7BA3}"/>
              </a:ext>
            </a:extLst>
          </p:cNvPr>
          <p:cNvSpPr>
            <a:spLocks noGrp="1"/>
          </p:cNvSpPr>
          <p:nvPr>
            <p:ph type="body" idx="1"/>
          </p:nvPr>
        </p:nvSpPr>
        <p:spPr>
          <a:xfrm>
            <a:off x="855299" y="1261680"/>
            <a:ext cx="7629481" cy="3040961"/>
          </a:xfrm>
        </p:spPr>
        <p:txBody>
          <a:bodyPr>
            <a:normAutofit fontScale="55000" lnSpcReduction="20000"/>
          </a:bodyPr>
          <a:lstStyle/>
          <a:p>
            <a:r>
              <a:rPr lang="en-US" b="1" dirty="0"/>
              <a:t>The UCAT ANZ test is only available to a candidate whose educational level at the time of sitting the test is that they are undertaking or have completed the final year of secondary schooling, or higher.</a:t>
            </a:r>
            <a:r>
              <a:rPr lang="en-US" dirty="0"/>
              <a:t> </a:t>
            </a:r>
            <a:br>
              <a:rPr lang="en-US" dirty="0"/>
            </a:br>
            <a:r>
              <a:rPr lang="en-US" dirty="0"/>
              <a:t>For example, candidates registering for UCAT ANZ 2024 should have completed, or plan to complete their final year of secondary schooling in 2024, that is, Year 12 in Australia or Year 13 in New Zealand.</a:t>
            </a:r>
          </a:p>
          <a:p>
            <a:r>
              <a:rPr lang="en-US" b="1" dirty="0"/>
              <a:t>Students in </a:t>
            </a:r>
            <a:r>
              <a:rPr lang="en-US" sz="2500" b="1" dirty="0"/>
              <a:t>Australian</a:t>
            </a:r>
            <a:r>
              <a:rPr lang="en-US" b="1" dirty="0"/>
              <a:t> Year 11 or lower are NOT eligible to sit the UCAT ANZ.</a:t>
            </a:r>
            <a:br>
              <a:rPr lang="en-US" dirty="0"/>
            </a:br>
            <a:r>
              <a:rPr lang="en-US" dirty="0"/>
              <a:t>This includes Year 11 students undertaking one or more Year 12 subjects. Year 12 students completing Year 12 over two years are only eligible to sit the UCAT ANZ in their final year.</a:t>
            </a:r>
          </a:p>
          <a:p>
            <a:r>
              <a:rPr lang="en-US" b="1" dirty="0"/>
              <a:t>Candidates are eligible to sit UCAT ANZ if they have commenced or completed an undergraduate degree</a:t>
            </a:r>
            <a:r>
              <a:rPr lang="en-US" dirty="0"/>
              <a:t>. </a:t>
            </a:r>
            <a:br>
              <a:rPr lang="en-US" dirty="0"/>
            </a:br>
            <a:r>
              <a:rPr lang="en-US" dirty="0"/>
              <a:t>It is noted, however, that not all undergraduate degree programs for which UCAT ANZ is a prerequisite will offer places for </a:t>
            </a:r>
            <a:r>
              <a:rPr lang="en-US" sz="2500" dirty="0"/>
              <a:t>non-school</a:t>
            </a:r>
            <a:r>
              <a:rPr lang="en-US" dirty="0"/>
              <a:t> leavers. Candidates are advised to check the </a:t>
            </a:r>
            <a:r>
              <a:rPr lang="en-US" dirty="0">
                <a:hlinkClick r:id="rId2"/>
              </a:rPr>
              <a:t>UCAT ANZ Consortium university websites</a:t>
            </a:r>
            <a:r>
              <a:rPr lang="en-US" dirty="0"/>
              <a:t> for further information.</a:t>
            </a:r>
          </a:p>
          <a:p>
            <a:r>
              <a:rPr lang="en-US" b="1" dirty="0"/>
              <a:t>A limited number of UCAT ANZ Consortium universities require international students</a:t>
            </a:r>
            <a:r>
              <a:rPr lang="en-US" dirty="0"/>
              <a:t> to sit UCAT ANZ. Candidates are advised to check the </a:t>
            </a:r>
            <a:r>
              <a:rPr lang="en-US" dirty="0">
                <a:hlinkClick r:id="rId2"/>
              </a:rPr>
              <a:t>UCAT ANZ Consortium university websites</a:t>
            </a:r>
            <a:r>
              <a:rPr lang="en-US" dirty="0"/>
              <a:t> for further information.</a:t>
            </a:r>
            <a:endParaRPr lang="en-AU" dirty="0"/>
          </a:p>
        </p:txBody>
      </p:sp>
    </p:spTree>
    <p:extLst>
      <p:ext uri="{BB962C8B-B14F-4D97-AF65-F5344CB8AC3E}">
        <p14:creationId xmlns:p14="http://schemas.microsoft.com/office/powerpoint/2010/main" val="148089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idx="4294967295"/>
          </p:nvPr>
        </p:nvSpPr>
        <p:spPr>
          <a:xfrm>
            <a:off x="855298" y="401561"/>
            <a:ext cx="6602413" cy="401274"/>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Key Dates 2024</a:t>
            </a:r>
            <a:endParaRPr dirty="0"/>
          </a:p>
        </p:txBody>
      </p:sp>
      <p:graphicFrame>
        <p:nvGraphicFramePr>
          <p:cNvPr id="224" name="Google Shape;224;p26"/>
          <p:cNvGraphicFramePr/>
          <p:nvPr>
            <p:extLst>
              <p:ext uri="{D42A27DB-BD31-4B8C-83A1-F6EECF244321}">
                <p14:modId xmlns:p14="http://schemas.microsoft.com/office/powerpoint/2010/main" val="1535253877"/>
              </p:ext>
            </p:extLst>
          </p:nvPr>
        </p:nvGraphicFramePr>
        <p:xfrm>
          <a:off x="712311" y="1117865"/>
          <a:ext cx="6651270" cy="3861424"/>
        </p:xfrm>
        <a:graphic>
          <a:graphicData uri="http://schemas.openxmlformats.org/drawingml/2006/table">
            <a:tbl>
              <a:tblPr>
                <a:solidFill>
                  <a:schemeClr val="accent3">
                    <a:lumMod val="20000"/>
                    <a:lumOff val="80000"/>
                  </a:schemeClr>
                </a:solidFill>
                <a:tableStyleId>{0E3FDE45-AF77-4B5C-9715-49D594BDF05E}</a:tableStyleId>
              </a:tblPr>
              <a:tblGrid>
                <a:gridCol w="2302322">
                  <a:extLst>
                    <a:ext uri="{9D8B030D-6E8A-4147-A177-3AD203B41FA5}">
                      <a16:colId xmlns:a16="http://schemas.microsoft.com/office/drawing/2014/main" val="20000"/>
                    </a:ext>
                  </a:extLst>
                </a:gridCol>
                <a:gridCol w="4348948">
                  <a:extLst>
                    <a:ext uri="{9D8B030D-6E8A-4147-A177-3AD203B41FA5}">
                      <a16:colId xmlns:a16="http://schemas.microsoft.com/office/drawing/2014/main" val="20003"/>
                    </a:ext>
                  </a:extLst>
                </a:gridCol>
              </a:tblGrid>
              <a:tr h="337898">
                <a:tc>
                  <a:txBody>
                    <a:bodyPr/>
                    <a:lstStyle/>
                    <a:p>
                      <a:r>
                        <a:rPr lang="en-GB" sz="1600" dirty="0">
                          <a:latin typeface="News Cycle" panose="020B0604020202020204" charset="2"/>
                        </a:rPr>
                        <a:t>1 Feb</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Concession</a:t>
                      </a:r>
                      <a:r>
                        <a:rPr lang="en-GB" sz="1600" baseline="0" dirty="0">
                          <a:latin typeface="News Cycle" panose="020B0604020202020204" charset="2"/>
                        </a:rPr>
                        <a:t> Scheme and Access Arrangements open</a:t>
                      </a:r>
                      <a:endParaRPr lang="en-GB" sz="1600" dirty="0">
                        <a:solidFill>
                          <a:schemeClr val="tx1"/>
                        </a:solidFill>
                        <a:latin typeface="News Cycle" panose="020B0604020202020204" charset="2"/>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7898">
                <a:tc>
                  <a:txBody>
                    <a:bodyPr/>
                    <a:lstStyle/>
                    <a:p>
                      <a:r>
                        <a:rPr lang="en-GB" sz="1600" dirty="0">
                          <a:latin typeface="News Cycle" panose="020B0604020202020204" charset="2"/>
                        </a:rPr>
                        <a:t>5 March</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Booking opens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7898">
                <a:tc>
                  <a:txBody>
                    <a:bodyPr/>
                    <a:lstStyle/>
                    <a:p>
                      <a:r>
                        <a:rPr lang="en-GB" sz="1600" b="0" dirty="0">
                          <a:latin typeface="News Cycle" panose="020B0604020202020204" charset="2"/>
                        </a:rPr>
                        <a:t>10 May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b="0" dirty="0">
                          <a:latin typeface="News Cycle" panose="020B0604020202020204" charset="2"/>
                        </a:rPr>
                        <a:t>Concession Scheme deadline</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565">
                <a:tc>
                  <a:txBody>
                    <a:bodyPr/>
                    <a:lstStyle/>
                    <a:p>
                      <a:r>
                        <a:rPr lang="en-GB" sz="1600" b="1" dirty="0">
                          <a:latin typeface="News Cycle" panose="020B0604020202020204" charset="2"/>
                        </a:rPr>
                        <a:t>17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BOOKING DEADLINE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Access Arrangements applications close</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3173491"/>
                  </a:ext>
                </a:extLst>
              </a:tr>
              <a:tr h="543565">
                <a:tc>
                  <a:txBody>
                    <a:bodyPr/>
                    <a:lstStyle/>
                    <a:p>
                      <a:r>
                        <a:rPr lang="en-GB" sz="1600" b="1" dirty="0">
                          <a:latin typeface="News Cycle" panose="020B0604020202020204" charset="2"/>
                        </a:rPr>
                        <a:t>31 May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latin typeface="News Cycle" panose="020B0604020202020204" charset="2"/>
                        </a:rPr>
                        <a:t>Late booking deadline</a:t>
                      </a:r>
                      <a:br>
                        <a:rPr lang="en-GB" sz="1600" b="1" dirty="0">
                          <a:latin typeface="News Cycle" panose="020B0604020202020204" charset="2"/>
                        </a:rPr>
                      </a:br>
                      <a:r>
                        <a:rPr lang="en-GB" sz="1600" b="0" dirty="0">
                          <a:latin typeface="News Cycle" panose="020B0604020202020204" charset="2"/>
                        </a:rPr>
                        <a:t>Late Access Arrangements application deadline</a:t>
                      </a:r>
                      <a:endParaRPr lang="en-GB" sz="1600" b="1" dirty="0">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728381"/>
                  </a:ext>
                </a:extLst>
              </a:tr>
              <a:tr h="337898">
                <a:tc>
                  <a:txBody>
                    <a:bodyPr/>
                    <a:lstStyle/>
                    <a:p>
                      <a:r>
                        <a:rPr lang="en-GB" sz="1600" b="1" dirty="0">
                          <a:solidFill>
                            <a:schemeClr val="tx1"/>
                          </a:solidFill>
                          <a:latin typeface="News Cycle" panose="020B0604020202020204" charset="2"/>
                        </a:rPr>
                        <a:t>5 June</a:t>
                      </a:r>
                      <a:r>
                        <a:rPr lang="en-GB" sz="1100" b="1" dirty="0">
                          <a:solidFill>
                            <a:schemeClr val="tx1"/>
                          </a:solidFill>
                          <a:latin typeface="News Cycle" panose="020B0604020202020204" charset="2"/>
                        </a:rPr>
                        <a:t> </a:t>
                      </a:r>
                      <a:r>
                        <a:rPr lang="en-GB" sz="1100" b="0" dirty="0">
                          <a:latin typeface="News Cycle" panose="020B0604020202020204" charset="2"/>
                        </a:rPr>
                        <a:t>(11:59pm AEST)</a:t>
                      </a:r>
                      <a:endParaRPr lang="en-GB" sz="11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latin typeface="News Cycle" panose="020B0604020202020204" charset="2"/>
                        </a:rPr>
                        <a:t>Final late booking deadline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0490122"/>
                  </a:ext>
                </a:extLst>
              </a:tr>
              <a:tr h="337898">
                <a:tc>
                  <a:txBody>
                    <a:bodyPr/>
                    <a:lstStyle/>
                    <a:p>
                      <a:r>
                        <a:rPr lang="en-GB" sz="1600" b="1" dirty="0">
                          <a:latin typeface="News Cycle" panose="020B0604020202020204" charset="2"/>
                        </a:rPr>
                        <a:t>10 June </a:t>
                      </a:r>
                      <a:r>
                        <a:rPr kumimoji="0" lang="en-GB" sz="1100" b="0" i="0" u="none" strike="noStrike" kern="0" cap="none" spc="0" normalizeH="0" baseline="0" noProof="0" dirty="0">
                          <a:ln>
                            <a:noFill/>
                          </a:ln>
                          <a:solidFill>
                            <a:srgbClr val="2C444E"/>
                          </a:solidFill>
                          <a:effectLst/>
                          <a:uLnTx/>
                          <a:uFillTx/>
                          <a:latin typeface="News Cycle" panose="020B0604020202020204" charset="2"/>
                          <a:ea typeface="+mn-ea"/>
                          <a:cs typeface="+mn-cs"/>
                          <a:sym typeface="Arial"/>
                        </a:rPr>
                        <a:t>(11:59pm AEST)</a:t>
                      </a:r>
                      <a:endParaRPr lang="en-GB" sz="1600" b="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News Cycle" panose="020B0604020202020204" charset="2"/>
                        </a:rPr>
                        <a:t>Refund deadline </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1466146"/>
                  </a:ext>
                </a:extLst>
              </a:tr>
              <a:tr h="337898">
                <a:tc>
                  <a:txBody>
                    <a:bodyPr/>
                    <a:lstStyle/>
                    <a:p>
                      <a:r>
                        <a:rPr lang="en-GB" sz="1600" dirty="0">
                          <a:latin typeface="News Cycle" panose="020B0604020202020204" charset="2"/>
                        </a:rPr>
                        <a:t>1 July</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latin typeface="News Cycle" panose="020B0604020202020204" charset="2"/>
                        </a:rPr>
                        <a:t>Testing begins</a:t>
                      </a:r>
                      <a:endParaRPr lang="en-GB" sz="1600" dirty="0">
                        <a:solidFill>
                          <a:schemeClr val="tx1"/>
                        </a:solidFill>
                        <a:latin typeface="News Cycle" panose="020B0604020202020204" charset="2"/>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6634855"/>
                  </a:ext>
                </a:extLst>
              </a:tr>
              <a:tr h="337898">
                <a:tc>
                  <a:txBody>
                    <a:bodyPr/>
                    <a:lstStyle/>
                    <a:p>
                      <a:r>
                        <a:rPr lang="en-GB" sz="1600" dirty="0">
                          <a:solidFill>
                            <a:schemeClr val="tx1"/>
                          </a:solidFill>
                          <a:latin typeface="News Cycle" panose="020B0604020202020204" charset="2"/>
                        </a:rPr>
                        <a:t>9 August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Last testing date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6341949"/>
                  </a:ext>
                </a:extLst>
              </a:tr>
              <a:tr h="337898">
                <a:tc>
                  <a:txBody>
                    <a:bodyPr/>
                    <a:lstStyle/>
                    <a:p>
                      <a:r>
                        <a:rPr lang="en-GB" sz="1600" dirty="0">
                          <a:solidFill>
                            <a:schemeClr val="tx1"/>
                          </a:solidFill>
                          <a:latin typeface="News Cycle" panose="020B0604020202020204" charset="2"/>
                        </a:rPr>
                        <a:t>Early September</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dirty="0">
                          <a:solidFill>
                            <a:schemeClr val="tx1"/>
                          </a:solidFill>
                          <a:latin typeface="News Cycle" panose="020B0604020202020204" charset="2"/>
                        </a:rPr>
                        <a:t>Results delivered to universities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740388"/>
                  </a:ext>
                </a:extLst>
              </a:tr>
            </a:tbl>
          </a:graphicData>
        </a:graphic>
      </p:graphicFrame>
      <p:sp>
        <p:nvSpPr>
          <p:cNvPr id="6" name="Google Shape;263;p29"/>
          <p:cNvSpPr/>
          <p:nvPr/>
        </p:nvSpPr>
        <p:spPr>
          <a:xfrm rot="10800000" flipH="1">
            <a:off x="8502341" y="464878"/>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690;p41"/>
          <p:cNvGrpSpPr/>
          <p:nvPr/>
        </p:nvGrpSpPr>
        <p:grpSpPr>
          <a:xfrm flipH="1">
            <a:off x="8692765" y="655302"/>
            <a:ext cx="368551" cy="368551"/>
            <a:chOff x="2594325" y="1627175"/>
            <a:chExt cx="440850" cy="440850"/>
          </a:xfrm>
          <a:solidFill>
            <a:schemeClr val="bg1"/>
          </a:solidFill>
        </p:grpSpPr>
        <p:sp>
          <p:nvSpPr>
            <p:cNvPr id="8" name="Google Shape;691;p41"/>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692;p41"/>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693;p41"/>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3" name="TextBox 2">
            <a:extLst>
              <a:ext uri="{FF2B5EF4-FFF2-40B4-BE49-F238E27FC236}">
                <a16:creationId xmlns:a16="http://schemas.microsoft.com/office/drawing/2014/main" id="{D93FB1F6-8729-4B20-93B8-D465035C9989}"/>
              </a:ext>
            </a:extLst>
          </p:cNvPr>
          <p:cNvSpPr txBox="1"/>
          <p:nvPr/>
        </p:nvSpPr>
        <p:spPr>
          <a:xfrm>
            <a:off x="712311" y="802835"/>
            <a:ext cx="6259989" cy="307777"/>
          </a:xfrm>
          <a:prstGeom prst="rect">
            <a:avLst/>
          </a:prstGeom>
          <a:noFill/>
        </p:spPr>
        <p:txBody>
          <a:bodyPr wrap="square" rtlCol="0">
            <a:spAutoFit/>
          </a:bodyPr>
          <a:lstStyle/>
          <a:p>
            <a:r>
              <a:rPr lang="en-AU" dirty="0">
                <a:latin typeface="News Cycle" panose="020B0604020202020204" charset="2"/>
              </a:rPr>
              <a:t>Deadline times are 11:59pm Australian Eastern Standard Time (AEST)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title"/>
          </p:nvPr>
        </p:nvSpPr>
        <p:spPr>
          <a:xfrm>
            <a:off x="855320" y="279831"/>
            <a:ext cx="6602100" cy="74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Registration and Booking</a:t>
            </a:r>
            <a:endParaRPr dirty="0"/>
          </a:p>
        </p:txBody>
      </p:sp>
      <p:grpSp>
        <p:nvGrpSpPr>
          <p:cNvPr id="282" name="Google Shape;282;p30"/>
          <p:cNvGrpSpPr/>
          <p:nvPr/>
        </p:nvGrpSpPr>
        <p:grpSpPr>
          <a:xfrm>
            <a:off x="290158" y="3410140"/>
            <a:ext cx="5809560" cy="1557009"/>
            <a:chOff x="720402" y="1294925"/>
            <a:chExt cx="7273206" cy="1418372"/>
          </a:xfrm>
        </p:grpSpPr>
        <p:sp>
          <p:nvSpPr>
            <p:cNvPr id="283" name="Google Shape;283;p30"/>
            <p:cNvSpPr txBox="1"/>
            <p:nvPr/>
          </p:nvSpPr>
          <p:spPr>
            <a:xfrm>
              <a:off x="720402" y="1394247"/>
              <a:ext cx="2004299"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2"/>
                  </a:solidFill>
                  <a:latin typeface="News Cycle"/>
                  <a:ea typeface="News Cycle"/>
                  <a:cs typeface="News Cycle"/>
                  <a:sym typeface="News Cycle"/>
                </a:rPr>
                <a:t>Step 3</a:t>
              </a:r>
              <a:endParaRPr sz="2800" dirty="0">
                <a:solidFill>
                  <a:schemeClr val="accent2"/>
                </a:solidFill>
                <a:latin typeface="News Cycle"/>
                <a:ea typeface="News Cycle"/>
                <a:cs typeface="News Cycle"/>
                <a:sym typeface="News Cycle"/>
              </a:endParaRPr>
            </a:p>
          </p:txBody>
        </p:sp>
        <p:sp>
          <p:nvSpPr>
            <p:cNvPr id="284" name="Google Shape;284;p30"/>
            <p:cNvSpPr/>
            <p:nvPr/>
          </p:nvSpPr>
          <p:spPr>
            <a:xfrm>
              <a:off x="2387400" y="1294925"/>
              <a:ext cx="5606208" cy="1418372"/>
            </a:xfrm>
            <a:prstGeom prst="rect">
              <a:avLst/>
            </a:prstGeom>
            <a:solidFill>
              <a:schemeClr val="accent2"/>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85" name="Google Shape;285;p30"/>
            <p:cNvSpPr txBox="1"/>
            <p:nvPr/>
          </p:nvSpPr>
          <p:spPr>
            <a:xfrm>
              <a:off x="2562509" y="1500504"/>
              <a:ext cx="5371828" cy="1042040"/>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Book your test </a:t>
              </a:r>
              <a:r>
                <a:rPr lang="en-GB" sz="1600" dirty="0">
                  <a:solidFill>
                    <a:schemeClr val="bg1"/>
                  </a:solidFill>
                  <a:latin typeface="News Cycle" panose="020B0604020202020204" charset="2"/>
                </a:rPr>
                <a:t>from 5 March via your candidate account. The booking deadline is </a:t>
              </a:r>
              <a:r>
                <a:rPr lang="en-GB" sz="1600" b="1" dirty="0">
                  <a:solidFill>
                    <a:schemeClr val="bg1"/>
                  </a:solidFill>
                  <a:latin typeface="News Cycle" panose="020B0604020202020204" charset="2"/>
                </a:rPr>
                <a:t>17 May at 11:59pm AEST.</a:t>
              </a:r>
            </a:p>
            <a:p>
              <a:endParaRPr lang="en-GB" sz="1600" b="1" dirty="0">
                <a:solidFill>
                  <a:schemeClr val="bg1"/>
                </a:solidFill>
                <a:latin typeface="News Cycle" panose="020B0604020202020204" charset="2"/>
              </a:endParaRPr>
            </a:p>
            <a:p>
              <a:r>
                <a:rPr lang="en-GB" sz="1600" b="1" dirty="0">
                  <a:solidFill>
                    <a:schemeClr val="bg1"/>
                  </a:solidFill>
                  <a:latin typeface="News Cycle" panose="020B0604020202020204" charset="2"/>
                </a:rPr>
                <a:t>Ensure to read the information on the UCAT ANZ website thoroughly.</a:t>
              </a:r>
              <a:endParaRPr lang="en-US" sz="1600" b="1" dirty="0">
                <a:solidFill>
                  <a:schemeClr val="bg1"/>
                </a:solidFill>
                <a:latin typeface="News Cycle" panose="020B0604020202020204" charset="2"/>
              </a:endParaRPr>
            </a:p>
          </p:txBody>
        </p:sp>
      </p:grpSp>
      <p:grpSp>
        <p:nvGrpSpPr>
          <p:cNvPr id="16" name="Google Shape;282;p30"/>
          <p:cNvGrpSpPr/>
          <p:nvPr/>
        </p:nvGrpSpPr>
        <p:grpSpPr>
          <a:xfrm>
            <a:off x="329454" y="1182290"/>
            <a:ext cx="5770264" cy="849553"/>
            <a:chOff x="710674" y="1298851"/>
            <a:chExt cx="8260854" cy="704199"/>
          </a:xfrm>
        </p:grpSpPr>
        <p:sp>
          <p:nvSpPr>
            <p:cNvPr id="17"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50000"/>
                    </a:schemeClr>
                  </a:solidFill>
                  <a:latin typeface="News Cycle"/>
                  <a:ea typeface="News Cycle"/>
                  <a:cs typeface="News Cycle"/>
                  <a:sym typeface="News Cycle"/>
                </a:rPr>
                <a:t>Step 1</a:t>
              </a:r>
              <a:r>
                <a:rPr lang="en" sz="2800" dirty="0">
                  <a:solidFill>
                    <a:schemeClr val="accent2"/>
                  </a:solidFill>
                  <a:latin typeface="News Cycle"/>
                  <a:ea typeface="News Cycle"/>
                  <a:cs typeface="News Cycle"/>
                  <a:sym typeface="News Cycle"/>
                </a:rPr>
                <a:t> </a:t>
              </a:r>
              <a:endParaRPr sz="2800" dirty="0">
                <a:solidFill>
                  <a:schemeClr val="accent2"/>
                </a:solidFill>
                <a:latin typeface="News Cycle"/>
                <a:ea typeface="News Cycle"/>
                <a:cs typeface="News Cycle"/>
                <a:sym typeface="News Cycle"/>
              </a:endParaRPr>
            </a:p>
          </p:txBody>
        </p:sp>
        <p:sp>
          <p:nvSpPr>
            <p:cNvPr id="18" name="Google Shape;284;p30"/>
            <p:cNvSpPr/>
            <p:nvPr/>
          </p:nvSpPr>
          <p:spPr>
            <a:xfrm>
              <a:off x="2596084" y="1298851"/>
              <a:ext cx="6375444" cy="686301"/>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dirty="0">
                <a:latin typeface="News Cycle"/>
                <a:ea typeface="News Cycle"/>
                <a:cs typeface="News Cycle"/>
                <a:sym typeface="News Cycle"/>
              </a:endParaRPr>
            </a:p>
          </p:txBody>
        </p:sp>
        <p:sp>
          <p:nvSpPr>
            <p:cNvPr id="19" name="Google Shape;285;p30"/>
            <p:cNvSpPr txBox="1"/>
            <p:nvPr/>
          </p:nvSpPr>
          <p:spPr>
            <a:xfrm>
              <a:off x="2714973" y="1380919"/>
              <a:ext cx="5888469" cy="525632"/>
            </a:xfrm>
            <a:prstGeom prst="rect">
              <a:avLst/>
            </a:prstGeom>
            <a:noFill/>
            <a:ln>
              <a:noFill/>
            </a:ln>
          </p:spPr>
          <p:txBody>
            <a:bodyPr spcFirstLastPara="1" wrap="square" lIns="91425" tIns="45700" rIns="91425" bIns="45700" anchor="ctr" anchorCtr="0">
              <a:noAutofit/>
            </a:bodyPr>
            <a:lstStyle/>
            <a:p>
              <a:r>
                <a:rPr lang="en-US" sz="1600" b="1" dirty="0">
                  <a:solidFill>
                    <a:schemeClr val="accent1">
                      <a:lumMod val="60000"/>
                      <a:lumOff val="40000"/>
                    </a:schemeClr>
                  </a:solidFill>
                  <a:latin typeface="News Cycle" panose="020B0604020202020204" charset="2"/>
                </a:rPr>
                <a:t>Register</a:t>
              </a:r>
              <a:r>
                <a:rPr lang="en-US" sz="1600" dirty="0">
                  <a:solidFill>
                    <a:schemeClr val="bg1"/>
                  </a:solidFill>
                  <a:latin typeface="News Cycle" panose="020B0604020202020204" charset="2"/>
                </a:rPr>
                <a:t> your candidate account.</a:t>
              </a:r>
            </a:p>
          </p:txBody>
        </p:sp>
      </p:grpSp>
      <p:grpSp>
        <p:nvGrpSpPr>
          <p:cNvPr id="20" name="Google Shape;282;p30"/>
          <p:cNvGrpSpPr/>
          <p:nvPr/>
        </p:nvGrpSpPr>
        <p:grpSpPr>
          <a:xfrm>
            <a:off x="329454" y="2229814"/>
            <a:ext cx="5547238" cy="923014"/>
            <a:chOff x="710674" y="1247825"/>
            <a:chExt cx="7653740" cy="923014"/>
          </a:xfrm>
        </p:grpSpPr>
        <p:sp>
          <p:nvSpPr>
            <p:cNvPr id="21" name="Google Shape;283;p30"/>
            <p:cNvSpPr txBox="1"/>
            <p:nvPr/>
          </p:nvSpPr>
          <p:spPr>
            <a:xfrm>
              <a:off x="710674" y="1373350"/>
              <a:ext cx="2004300" cy="6297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None/>
              </a:pPr>
              <a:r>
                <a:rPr lang="en" sz="2800" dirty="0">
                  <a:solidFill>
                    <a:schemeClr val="accent1">
                      <a:lumMod val="75000"/>
                    </a:schemeClr>
                  </a:solidFill>
                  <a:latin typeface="News Cycle"/>
                  <a:ea typeface="News Cycle"/>
                  <a:cs typeface="News Cycle"/>
                  <a:sym typeface="News Cycle"/>
                </a:rPr>
                <a:t>Step 2 </a:t>
              </a:r>
              <a:endParaRPr sz="2800" dirty="0">
                <a:solidFill>
                  <a:schemeClr val="accent1">
                    <a:lumMod val="75000"/>
                  </a:schemeClr>
                </a:solidFill>
                <a:latin typeface="News Cycle"/>
                <a:ea typeface="News Cycle"/>
                <a:cs typeface="News Cycle"/>
                <a:sym typeface="News Cycle"/>
              </a:endParaRPr>
            </a:p>
          </p:txBody>
        </p:sp>
        <p:sp>
          <p:nvSpPr>
            <p:cNvPr id="22" name="Google Shape;284;p30"/>
            <p:cNvSpPr/>
            <p:nvPr/>
          </p:nvSpPr>
          <p:spPr>
            <a:xfrm>
              <a:off x="2521990" y="1247825"/>
              <a:ext cx="5842424" cy="923014"/>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latin typeface="News Cycle"/>
                <a:ea typeface="News Cycle"/>
                <a:cs typeface="News Cycle"/>
                <a:sym typeface="News Cycle"/>
              </a:endParaRPr>
            </a:p>
          </p:txBody>
        </p:sp>
        <p:sp>
          <p:nvSpPr>
            <p:cNvPr id="23" name="Google Shape;285;p30"/>
            <p:cNvSpPr txBox="1"/>
            <p:nvPr/>
          </p:nvSpPr>
          <p:spPr>
            <a:xfrm>
              <a:off x="2634548" y="1407254"/>
              <a:ext cx="5616549" cy="672890"/>
            </a:xfrm>
            <a:prstGeom prst="rect">
              <a:avLst/>
            </a:prstGeom>
            <a:noFill/>
            <a:ln>
              <a:noFill/>
            </a:ln>
          </p:spPr>
          <p:txBody>
            <a:bodyPr spcFirstLastPara="1" wrap="square" lIns="91425" tIns="45700" rIns="91425" bIns="45700" anchor="ctr" anchorCtr="0">
              <a:noAutofit/>
            </a:bodyPr>
            <a:lstStyle/>
            <a:p>
              <a:r>
                <a:rPr lang="en-US" b="1" dirty="0">
                  <a:solidFill>
                    <a:schemeClr val="bg1"/>
                  </a:solidFill>
                  <a:latin typeface="News Cycle" panose="020B0604020202020204" charset="2"/>
                </a:rPr>
                <a:t>If you are eligible </a:t>
              </a:r>
              <a:r>
                <a:rPr lang="en-US" dirty="0">
                  <a:solidFill>
                    <a:schemeClr val="bg1"/>
                  </a:solidFill>
                  <a:latin typeface="News Cycle" panose="020B0604020202020204" charset="2"/>
                </a:rPr>
                <a:t>for </a:t>
              </a:r>
              <a:r>
                <a:rPr lang="en-US" b="1" dirty="0">
                  <a:solidFill>
                    <a:schemeClr val="accent1">
                      <a:lumMod val="60000"/>
                      <a:lumOff val="40000"/>
                    </a:schemeClr>
                  </a:solidFill>
                  <a:latin typeface="News Cycle" panose="020B0604020202020204" charset="2"/>
                </a:rPr>
                <a:t>Access Arrangements </a:t>
              </a:r>
              <a:r>
                <a:rPr lang="en-US" dirty="0">
                  <a:solidFill>
                    <a:schemeClr val="bg1"/>
                  </a:solidFill>
                  <a:latin typeface="News Cycle" panose="020B0604020202020204" charset="2"/>
                </a:rPr>
                <a:t>and/or the </a:t>
              </a:r>
              <a:r>
                <a:rPr lang="en-US" b="1" dirty="0">
                  <a:solidFill>
                    <a:schemeClr val="accent1">
                      <a:lumMod val="60000"/>
                      <a:lumOff val="40000"/>
                    </a:schemeClr>
                  </a:solidFill>
                  <a:latin typeface="News Cycle" panose="020B0604020202020204" charset="2"/>
                </a:rPr>
                <a:t>Concession fee</a:t>
              </a:r>
              <a:r>
                <a:rPr lang="en-US" dirty="0">
                  <a:solidFill>
                    <a:schemeClr val="bg1"/>
                  </a:solidFill>
                  <a:latin typeface="News Cycle" panose="020B0604020202020204" charset="2"/>
                </a:rPr>
                <a:t>, apply and await approval before booking a test.</a:t>
              </a:r>
            </a:p>
          </p:txBody>
        </p:sp>
      </p:grpSp>
    </p:spTree>
    <p:extLst>
      <p:ext uri="{BB962C8B-B14F-4D97-AF65-F5344CB8AC3E}">
        <p14:creationId xmlns:p14="http://schemas.microsoft.com/office/powerpoint/2010/main" val="1530641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0218" y="193481"/>
            <a:ext cx="6602100" cy="471676"/>
          </a:xfrm>
        </p:spPr>
        <p:txBody>
          <a:bodyPr/>
          <a:lstStyle/>
          <a:p>
            <a:r>
              <a:rPr lang="en-GB" dirty="0"/>
              <a:t>Fees</a:t>
            </a:r>
          </a:p>
        </p:txBody>
      </p:sp>
      <p:sp>
        <p:nvSpPr>
          <p:cNvPr id="6" name="Google Shape;263;p29"/>
          <p:cNvSpPr/>
          <p:nvPr/>
        </p:nvSpPr>
        <p:spPr>
          <a:xfrm rot="10800000">
            <a:off x="-106400" y="367464"/>
            <a:ext cx="749400" cy="749400"/>
          </a:xfrm>
          <a:prstGeom prst="chord">
            <a:avLst>
              <a:gd name="adj1" fmla="val 2700000"/>
              <a:gd name="adj2" fmla="val 18900274"/>
            </a:avLst>
          </a:prstGeom>
          <a:solidFill>
            <a:srgbClr val="00A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713;p41"/>
          <p:cNvGrpSpPr/>
          <p:nvPr/>
        </p:nvGrpSpPr>
        <p:grpSpPr>
          <a:xfrm>
            <a:off x="90817" y="547762"/>
            <a:ext cx="401719" cy="366502"/>
            <a:chOff x="6625350" y="1613750"/>
            <a:chExt cx="480525" cy="438400"/>
          </a:xfrm>
          <a:solidFill>
            <a:schemeClr val="bg1"/>
          </a:solidFill>
        </p:grpSpPr>
        <p:sp>
          <p:nvSpPr>
            <p:cNvPr id="17" name="Google Shape;714;p41"/>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8" name="Google Shape;715;p41"/>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9" name="Google Shape;716;p41"/>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717;p41"/>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 name="Google Shape;718;p41"/>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aphicFrame>
        <p:nvGraphicFramePr>
          <p:cNvPr id="5" name="Table 4">
            <a:extLst>
              <a:ext uri="{FF2B5EF4-FFF2-40B4-BE49-F238E27FC236}">
                <a16:creationId xmlns:a16="http://schemas.microsoft.com/office/drawing/2014/main" id="{AA9303AD-F937-48B0-8001-0FBBE89C3BE5}"/>
              </a:ext>
            </a:extLst>
          </p:cNvPr>
          <p:cNvGraphicFramePr>
            <a:graphicFrameLocks noGrp="1"/>
          </p:cNvGraphicFramePr>
          <p:nvPr>
            <p:extLst>
              <p:ext uri="{D42A27DB-BD31-4B8C-83A1-F6EECF244321}">
                <p14:modId xmlns:p14="http://schemas.microsoft.com/office/powerpoint/2010/main" val="137459524"/>
              </p:ext>
            </p:extLst>
          </p:nvPr>
        </p:nvGraphicFramePr>
        <p:xfrm>
          <a:off x="698136" y="668380"/>
          <a:ext cx="6657405" cy="4365715"/>
        </p:xfrm>
        <a:graphic>
          <a:graphicData uri="http://schemas.openxmlformats.org/drawingml/2006/table">
            <a:tbl>
              <a:tblPr firstRow="1" bandRow="1">
                <a:tableStyleId>{B91432E1-E4B3-4496-A594-E894B396BCED}</a:tableStyleId>
              </a:tblPr>
              <a:tblGrid>
                <a:gridCol w="4481146">
                  <a:extLst>
                    <a:ext uri="{9D8B030D-6E8A-4147-A177-3AD203B41FA5}">
                      <a16:colId xmlns:a16="http://schemas.microsoft.com/office/drawing/2014/main" val="2109516346"/>
                    </a:ext>
                  </a:extLst>
                </a:gridCol>
                <a:gridCol w="2176259">
                  <a:extLst>
                    <a:ext uri="{9D8B030D-6E8A-4147-A177-3AD203B41FA5}">
                      <a16:colId xmlns:a16="http://schemas.microsoft.com/office/drawing/2014/main" val="1182747699"/>
                    </a:ext>
                  </a:extLst>
                </a:gridCol>
              </a:tblGrid>
              <a:tr h="354958">
                <a:tc>
                  <a:txBody>
                    <a:bodyPr/>
                    <a:lstStyle/>
                    <a:p>
                      <a:r>
                        <a:rPr lang="en-AU" sz="1800" b="0" dirty="0">
                          <a:latin typeface="News Cycle" panose="020B0604020202020204" charset="2"/>
                        </a:rPr>
                        <a:t>Tests taken in Australia and New Zealand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b="0" dirty="0">
                          <a:latin typeface="News Cycle" panose="020B0604020202020204" charset="2"/>
                        </a:rPr>
                        <a:t>$325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501786137"/>
                  </a:ext>
                </a:extLst>
              </a:tr>
              <a:tr h="562017">
                <a:tc>
                  <a:txBody>
                    <a:bodyPr/>
                    <a:lstStyle/>
                    <a:p>
                      <a:r>
                        <a:rPr lang="en-AU" sz="1800" dirty="0">
                          <a:latin typeface="News Cycle" panose="020B0604020202020204" charset="2"/>
                        </a:rPr>
                        <a:t>Tests taken overseas </a:t>
                      </a:r>
                      <a:br>
                        <a:rPr lang="en-AU" sz="1800" dirty="0">
                          <a:latin typeface="News Cycle" panose="020B0604020202020204" charset="2"/>
                        </a:rPr>
                      </a:br>
                      <a:r>
                        <a:rPr lang="en-AU" sz="1400" dirty="0">
                          <a:latin typeface="News Cycle" panose="020B0604020202020204" charset="2"/>
                        </a:rPr>
                        <a:t>(outside Australia and New Zealand)</a:t>
                      </a:r>
                    </a:p>
                  </a:txBody>
                  <a:tcPr anchor="ctr">
                    <a:lnL w="9525" cap="flat" cmpd="sng">
                      <a:noFill/>
                      <a:prstDash val="solid"/>
                      <a:round/>
                      <a:headEnd type="none" w="sm" len="sm"/>
                      <a:tailEnd type="none" w="sm" len="sm"/>
                    </a:lnL>
                    <a:lnR w="12700" cap="flat" cmpd="sng" algn="ctr">
                      <a:no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$395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166574172"/>
                  </a:ext>
                </a:extLst>
              </a:tr>
              <a:tr h="562017">
                <a:tc>
                  <a:txBody>
                    <a:bodyPr/>
                    <a:lstStyle/>
                    <a:p>
                      <a:r>
                        <a:rPr lang="en-AU" sz="1800" dirty="0">
                          <a:latin typeface="News Cycle" panose="020B0604020202020204" charset="2"/>
                        </a:rPr>
                        <a:t>Concession fee </a:t>
                      </a:r>
                      <a:br>
                        <a:rPr lang="en-AU" sz="1800" dirty="0">
                          <a:latin typeface="News Cycle" panose="020B0604020202020204" charset="2"/>
                        </a:rPr>
                      </a:br>
                      <a:r>
                        <a:rPr lang="en-AU" sz="1400" dirty="0">
                          <a:latin typeface="News Cycle" panose="020B0604020202020204" charset="2"/>
                        </a:rPr>
                        <a:t>(Australia only)</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$199</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no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093293423"/>
                  </a:ext>
                </a:extLst>
              </a:tr>
              <a:tr h="562017">
                <a:tc>
                  <a:txBody>
                    <a:bodyPr/>
                    <a:lstStyle/>
                    <a:p>
                      <a:r>
                        <a:rPr lang="en-AU" sz="1800" dirty="0">
                          <a:latin typeface="News Cycle" panose="020B0604020202020204" charset="2"/>
                        </a:rPr>
                        <a:t>Late fee </a:t>
                      </a:r>
                      <a:br>
                        <a:rPr lang="en-AU" sz="1800" dirty="0">
                          <a:latin typeface="News Cycle" panose="020B0604020202020204" charset="2"/>
                        </a:rPr>
                      </a:br>
                      <a:r>
                        <a:rPr lang="en-AU" sz="1400" dirty="0">
                          <a:latin typeface="News Cycle" panose="020B0604020202020204" charset="2"/>
                        </a:rPr>
                        <a:t>(tests booked from 18 May – 31 May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400" dirty="0">
                          <a:latin typeface="News Cycle" panose="020B0604020202020204" charset="2"/>
                        </a:rPr>
                        <a:t>Additional</a:t>
                      </a:r>
                      <a:r>
                        <a:rPr lang="en-AU" sz="1600" dirty="0">
                          <a:latin typeface="News Cycle" panose="020B0604020202020204" charset="2"/>
                        </a:rPr>
                        <a:t> $85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981526210"/>
                  </a:ext>
                </a:extLst>
              </a:tr>
              <a:tr h="562017">
                <a:tc>
                  <a:txBody>
                    <a:bodyPr/>
                    <a:lstStyle/>
                    <a:p>
                      <a:r>
                        <a:rPr lang="en-AU" sz="1800" dirty="0">
                          <a:latin typeface="News Cycle" panose="020B0604020202020204" charset="2"/>
                        </a:rPr>
                        <a:t>Final late fee</a:t>
                      </a:r>
                      <a:br>
                        <a:rPr lang="en-AU" sz="1400" dirty="0">
                          <a:latin typeface="News Cycle" panose="020B0604020202020204" charset="2"/>
                        </a:rPr>
                      </a:br>
                      <a:r>
                        <a:rPr lang="en-AU" sz="1400" dirty="0">
                          <a:latin typeface="News Cycle" panose="020B0604020202020204" charset="2"/>
                        </a:rPr>
                        <a:t>(tests booked from 1 June – 5 June at 11:59pm AEST)</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400" dirty="0">
                          <a:latin typeface="News Cycle" panose="020B0604020202020204" charset="2"/>
                        </a:rPr>
                        <a:t>Additional</a:t>
                      </a:r>
                      <a:r>
                        <a:rPr lang="en-AU" sz="1600" dirty="0">
                          <a:latin typeface="News Cycle" panose="020B0604020202020204" charset="2"/>
                        </a:rPr>
                        <a:t> $185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13880356"/>
                  </a:ext>
                </a:extLst>
              </a:tr>
              <a:tr h="354958">
                <a:tc>
                  <a:txBody>
                    <a:bodyPr/>
                    <a:lstStyle/>
                    <a:p>
                      <a:r>
                        <a:rPr lang="en-AU" sz="1800" dirty="0">
                          <a:latin typeface="News Cycle" panose="020B0604020202020204" charset="2"/>
                        </a:rPr>
                        <a:t>Refund fee</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$50 </a:t>
                      </a:r>
                      <a:r>
                        <a:rPr lang="en-AU" sz="1400" dirty="0">
                          <a:latin typeface="News Cycle" panose="020B0604020202020204" charset="2"/>
                        </a:rPr>
                        <a:t>deducted</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85650006"/>
                  </a:ext>
                </a:extLst>
              </a:tr>
              <a:tr h="769075">
                <a:tc>
                  <a:txBody>
                    <a:bodyPr/>
                    <a:lstStyle/>
                    <a:p>
                      <a:r>
                        <a:rPr lang="en-AU" sz="1800" dirty="0">
                          <a:latin typeface="News Cycle" panose="020B0604020202020204" charset="2"/>
                        </a:rPr>
                        <a:t>Rescheduling fee</a:t>
                      </a:r>
                      <a:br>
                        <a:rPr lang="en-AU" sz="1800" dirty="0">
                          <a:latin typeface="News Cycle" panose="020B0604020202020204" charset="2"/>
                        </a:rPr>
                      </a:br>
                      <a:r>
                        <a:rPr lang="en-AU" sz="1400" dirty="0">
                          <a:latin typeface="News Cycle" panose="020B0604020202020204" charset="2"/>
                        </a:rPr>
                        <a:t>(applies to rescheduling after 29 June 11:59pm AEST)</a:t>
                      </a:r>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a:txBody>
                    <a:bodyPr/>
                    <a:lstStyle/>
                    <a:p>
                      <a:pPr algn="ctr"/>
                      <a:r>
                        <a:rPr lang="en-AU" sz="1600" dirty="0">
                          <a:latin typeface="News Cycle" panose="020B0604020202020204" charset="2"/>
                        </a:rPr>
                        <a:t>$25</a:t>
                      </a: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475882396"/>
                  </a:ext>
                </a:extLst>
              </a:tr>
              <a:tr h="532437">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AU" sz="1200" dirty="0">
                          <a:latin typeface="News Cycle" panose="020B0604020202020204" charset="2"/>
                        </a:rPr>
                        <a:t>All fees are given in Australian dollars. The late fees are non refundable.</a:t>
                      </a:r>
                    </a:p>
                    <a:p>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tc hMerge="1">
                  <a:txBody>
                    <a:bodyPr/>
                    <a:lstStyle/>
                    <a:p>
                      <a:pPr algn="ctr"/>
                      <a:endParaRPr lang="en-AU" sz="1800" dirty="0">
                        <a:latin typeface="News Cycle" panose="020B0604020202020204" charset="2"/>
                      </a:endParaRPr>
                    </a:p>
                  </a:txBody>
                  <a:tcPr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E5F6FA"/>
                    </a:solidFill>
                  </a:tcPr>
                </a:tc>
                <a:extLst>
                  <a:ext uri="{0D108BD9-81ED-4DB2-BD59-A6C34878D82A}">
                    <a16:rowId xmlns:a16="http://schemas.microsoft.com/office/drawing/2014/main" val="3503885535"/>
                  </a:ext>
                </a:extLst>
              </a:tr>
            </a:tbl>
          </a:graphicData>
        </a:graphic>
      </p:graphicFrame>
    </p:spTree>
    <p:extLst>
      <p:ext uri="{BB962C8B-B14F-4D97-AF65-F5344CB8AC3E}">
        <p14:creationId xmlns:p14="http://schemas.microsoft.com/office/powerpoint/2010/main" val="4078671729"/>
      </p:ext>
    </p:extLst>
  </p:cSld>
  <p:clrMapOvr>
    <a:masterClrMapping/>
  </p:clrMapOvr>
</p:sld>
</file>

<file path=ppt/theme/theme1.xml><?xml version="1.0" encoding="utf-8"?>
<a:theme xmlns:a="http://schemas.openxmlformats.org/drawingml/2006/main" name="Rynaldo template">
  <a:themeElements>
    <a:clrScheme name="Custom 347">
      <a:dk1>
        <a:srgbClr val="2C444E"/>
      </a:dk1>
      <a:lt1>
        <a:srgbClr val="FFFFFF"/>
      </a:lt1>
      <a:dk2>
        <a:srgbClr val="7D8A8D"/>
      </a:dk2>
      <a:lt2>
        <a:srgbClr val="E1E9EB"/>
      </a:lt2>
      <a:accent1>
        <a:srgbClr val="00A4CA"/>
      </a:accent1>
      <a:accent2>
        <a:srgbClr val="0082A9"/>
      </a:accent2>
      <a:accent3>
        <a:srgbClr val="8792DF"/>
      </a:accent3>
      <a:accent4>
        <a:srgbClr val="5963AF"/>
      </a:accent4>
      <a:accent5>
        <a:srgbClr val="FF712A"/>
      </a:accent5>
      <a:accent6>
        <a:srgbClr val="DF3D11"/>
      </a:accent6>
      <a:hlink>
        <a:srgbClr val="0082A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D9CE1EFD13A54C9CDD73422642D600" ma:contentTypeVersion="12" ma:contentTypeDescription="Create a new document." ma:contentTypeScope="" ma:versionID="01420725d01b7b2c4ac3ba709d80b525">
  <xsd:schema xmlns:xsd="http://www.w3.org/2001/XMLSchema" xmlns:xs="http://www.w3.org/2001/XMLSchema" xmlns:p="http://schemas.microsoft.com/office/2006/metadata/properties" xmlns:ns2="a6a56672-68a0-4291-a034-7278cfa14bcd" xmlns:ns3="84c070eb-7838-4f48-b3aa-ee2ff39a377f" targetNamespace="http://schemas.microsoft.com/office/2006/metadata/properties" ma:root="true" ma:fieldsID="0fef1a97af435d2b658e97b27367df89" ns2:_="" ns3:_="">
    <xsd:import namespace="a6a56672-68a0-4291-a034-7278cfa14bcd"/>
    <xsd:import namespace="84c070eb-7838-4f48-b3aa-ee2ff39a37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a56672-68a0-4291-a034-7278cfa14b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70eb-7838-4f48-b3aa-ee2ff39a37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A205BC-D96F-49B0-A319-A5FEBC1D48CC}">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84c070eb-7838-4f48-b3aa-ee2ff39a377f"/>
    <ds:schemaRef ds:uri="a6a56672-68a0-4291-a034-7278cfa14bcd"/>
    <ds:schemaRef ds:uri="http://www.w3.org/XML/1998/namespace"/>
  </ds:schemaRefs>
</ds:datastoreItem>
</file>

<file path=customXml/itemProps2.xml><?xml version="1.0" encoding="utf-8"?>
<ds:datastoreItem xmlns:ds="http://schemas.openxmlformats.org/officeDocument/2006/customXml" ds:itemID="{9410EAE3-8056-4FC9-9B2E-F7B363C7B9DD}">
  <ds:schemaRefs>
    <ds:schemaRef ds:uri="http://schemas.microsoft.com/sharepoint/v3/contenttype/forms"/>
  </ds:schemaRefs>
</ds:datastoreItem>
</file>

<file path=customXml/itemProps3.xml><?xml version="1.0" encoding="utf-8"?>
<ds:datastoreItem xmlns:ds="http://schemas.openxmlformats.org/officeDocument/2006/customXml" ds:itemID="{C1A7C868-AE1D-4C13-9A26-A06B19A43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a56672-68a0-4291-a034-7278cfa14bcd"/>
    <ds:schemaRef ds:uri="84c070eb-7838-4f48-b3aa-ee2ff39a3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11914</TotalTime>
  <Words>1984</Words>
  <Application>Microsoft Office PowerPoint</Application>
  <PresentationFormat>On-screen Show (16:9)</PresentationFormat>
  <Paragraphs>221</Paragraphs>
  <Slides>29</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Calibri</vt:lpstr>
      <vt:lpstr>Cabin Condensed SemiBold</vt:lpstr>
      <vt:lpstr>Times New Roman</vt:lpstr>
      <vt:lpstr>Arial</vt:lpstr>
      <vt:lpstr>News Cycle</vt:lpstr>
      <vt:lpstr>Rynaldo template</vt:lpstr>
      <vt:lpstr>UCAT ANZ 2024</vt:lpstr>
      <vt:lpstr>UCAT ANZ 2024 Overview…</vt:lpstr>
      <vt:lpstr>PowerPoint Presentation</vt:lpstr>
      <vt:lpstr>What is the UCAT ANZ?</vt:lpstr>
      <vt:lpstr>UCAT ANZ Universities</vt:lpstr>
      <vt:lpstr>Eligibility</vt:lpstr>
      <vt:lpstr>Key Dates 2024</vt:lpstr>
      <vt:lpstr>Registration and Booking</vt:lpstr>
      <vt:lpstr>Fees</vt:lpstr>
      <vt:lpstr>Access Arrangements</vt:lpstr>
      <vt:lpstr>Concession Fee</vt:lpstr>
      <vt:lpstr>UCAT ANZ Test Format</vt:lpstr>
      <vt:lpstr>21 minutes</vt:lpstr>
      <vt:lpstr>PowerPoint Presentation</vt:lpstr>
      <vt:lpstr>31 minutes</vt:lpstr>
      <vt:lpstr>PowerPoint Presentation</vt:lpstr>
      <vt:lpstr>25 minutes</vt:lpstr>
      <vt:lpstr>PowerPoint Presentation</vt:lpstr>
      <vt:lpstr>12 minutes</vt:lpstr>
      <vt:lpstr>PowerPoint Presentation</vt:lpstr>
      <vt:lpstr>26 minutes</vt:lpstr>
      <vt:lpstr>PowerPoint Presentation</vt:lpstr>
      <vt:lpstr>How should you prepare?</vt:lpstr>
      <vt:lpstr>PowerPoint Presentation</vt:lpstr>
      <vt:lpstr>Tips and Advice</vt:lpstr>
      <vt:lpstr>Test Day</vt:lpstr>
      <vt:lpstr>PowerPoint Presentation</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Esther Hamilton-Dick</dc:creator>
  <cp:lastModifiedBy>Julia James</cp:lastModifiedBy>
  <cp:revision>118</cp:revision>
  <dcterms:modified xsi:type="dcterms:W3CDTF">2024-01-30T01:49:27Z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0x010100BED9CE1EFD13A54C9CDD73422642D600</vt:lpwstr>
  </property>
</Properties>
</file>